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1"/>
  </p:notesMasterIdLst>
  <p:sldIdLst>
    <p:sldId id="256" r:id="rId2"/>
    <p:sldId id="282" r:id="rId3"/>
    <p:sldId id="285" r:id="rId4"/>
    <p:sldId id="286" r:id="rId5"/>
    <p:sldId id="287" r:id="rId6"/>
    <p:sldId id="288" r:id="rId7"/>
    <p:sldId id="289" r:id="rId8"/>
    <p:sldId id="290" r:id="rId9"/>
    <p:sldId id="28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84FCAF7-A912-4A2B-864C-F7C4107F1A6C}">
          <p14:sldIdLst>
            <p14:sldId id="256"/>
            <p14:sldId id="282"/>
            <p14:sldId id="285"/>
            <p14:sldId id="286"/>
            <p14:sldId id="287"/>
            <p14:sldId id="288"/>
            <p14:sldId id="289"/>
            <p14:sldId id="290"/>
            <p14:sldId id="2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B6D3"/>
    <a:srgbClr val="00BCE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p:cViewPr varScale="1">
        <p:scale>
          <a:sx n="101" d="100"/>
          <a:sy n="101" d="100"/>
        </p:scale>
        <p:origin x="126"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7ED6DE-FFD6-49C6-B7C1-5E3C3F6D9FAD}" type="datetimeFigureOut">
              <a:rPr lang="en-US" smtClean="0"/>
              <a:pPr/>
              <a:t>5/27/2015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614466-14A7-4D01-BC61-185D0DDD793A}" type="slidenum">
              <a:rPr lang="en-US" smtClean="0"/>
              <a:pPr/>
              <a:t>‹#›</a:t>
            </a:fld>
            <a:endParaRPr lang="en-US"/>
          </a:p>
        </p:txBody>
      </p:sp>
    </p:spTree>
    <p:extLst>
      <p:ext uri="{BB962C8B-B14F-4D97-AF65-F5344CB8AC3E}">
        <p14:creationId xmlns:p14="http://schemas.microsoft.com/office/powerpoint/2010/main" val="963594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nwlc.org/our-issues/employment/equal-pay-and-the-wage-gap"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www.cbc.ca/strombo/news/equal-pay-for-equal-work-a-look-at-the-wage-gap-between-men-and-women-in-va" TargetMode="External"/><Relationship Id="rId4" Type="http://schemas.openxmlformats.org/officeDocument/2006/relationships/hyperlink" Target="http://www.nwlc.org/resource/paycheck-fairness-act-why-women-need-stronger-protections-against-pay-discrimination"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whitehouse.gov/the-press-office/2014/04/08/executive-order-non-retaliation-disclosure-compensation-information"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www.ncsl.org/research/labor-and-employment/equal-pay-laws.aspx" TargetMode="External"/><Relationship Id="rId4" Type="http://schemas.openxmlformats.org/officeDocument/2006/relationships/hyperlink" Target="http://www.whitehouse.gov/the-press-office/2014/04/08/presidential-memorandum-advancing-pay-equality-through-compensation-data"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laws-lois.justice.gc.ca/eng/acts/H-6/index.html"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labour.gc.ca/eng/standards_equity/eq/pay/intro.shtml" TargetMode="External"/><Relationship Id="rId5" Type="http://schemas.openxmlformats.org/officeDocument/2006/relationships/hyperlink" Target="http://laws-lois.justice.gc.ca/eng/acts/L-2/index.html" TargetMode="External"/><Relationship Id="rId4" Type="http://schemas.openxmlformats.org/officeDocument/2006/relationships/hyperlink" Target="http://laws-lois.justice.gc.ca/eng/regulations/SOR-86-1082/index.html"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senate.gov/legislative/LIS/roll_call_lists/roll_call_vote_cfm.cfm?congress=113&amp;session=2&amp;vote=00260" TargetMode="External"/><Relationship Id="rId7" Type="http://schemas.openxmlformats.org/officeDocument/2006/relationships/hyperlink" Target="http://www.ncsl.org/research/labor-and-employment/equal-pay-laws.aspx"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www.whitehouse.gov/the-press-office/2014/04/08/presidential-memorandum-advancing-pay-equality-through-compensation-data" TargetMode="External"/><Relationship Id="rId5" Type="http://schemas.openxmlformats.org/officeDocument/2006/relationships/hyperlink" Target="http://www.whitehouse.gov/the-press-office/2014/04/08/executive-order-non-retaliation-disclosure-compensation-information" TargetMode="External"/><Relationship Id="rId4" Type="http://schemas.openxmlformats.org/officeDocument/2006/relationships/hyperlink" Target="http://www.senate.gov/legislative/LIS/roll_call_lists/roll_call_vote_cfm.cfm?congress=113&amp;session=2&amp;vote=00262"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ywcacanada.ca/data/research_docs/00000052.pdf"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payequity.gov.on.ca/en/about/pubs/genderwage/pe_survey.php"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United States today, women on average earn 78 cents for every dollar their male counterparts make. The disparity is even greater for women of color: African American women make on average 64 cents on the dollar, and for Latina women, it is 54 cents. In Canada, there is a similar problem: on average, women earn about 81% of what their male counterparts make.</a:t>
            </a:r>
          </a:p>
          <a:p>
            <a:r>
              <a:rPr lang="en-US" sz="1200" u="sng" kern="1200" dirty="0" smtClean="0">
                <a:solidFill>
                  <a:schemeClr val="tx1"/>
                </a:solidFill>
                <a:effectLst/>
                <a:latin typeface="+mn-lt"/>
                <a:ea typeface="+mn-ea"/>
                <a:cs typeface="+mn-cs"/>
                <a:hlinkClick r:id="rId3"/>
              </a:rPr>
              <a:t>http://www.nwlc.org/our-issues/employment/equal-pay-and-the-wage-gap</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4"/>
              </a:rPr>
              <a:t>http://www.nwlc.org/resource/paycheck-fairness-act-why-women-need-stronger-protections-against-pay-discrimination</a:t>
            </a:r>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hlinkClick r:id="rId5"/>
              </a:rPr>
              <a:t>http://www.cbc.ca/strombo/news/equal-pay-for-equal-work-a-look-at-the-wage-gap-between-men-and-women-in-va</a:t>
            </a:r>
            <a:r>
              <a:rPr lang="en-US" sz="1200" kern="1200" dirty="0" smtClean="0">
                <a:solidFill>
                  <a:schemeClr val="tx1"/>
                </a:solidFill>
                <a:effectLst/>
                <a:latin typeface="+mn-lt"/>
                <a:ea typeface="+mn-ea"/>
                <a:cs typeface="+mn-cs"/>
              </a:rPr>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A614466-14A7-4D01-BC61-185D0DDD793A}" type="slidenum">
              <a:rPr lang="en-US" smtClean="0"/>
              <a:pPr/>
              <a:t>2</a:t>
            </a:fld>
            <a:endParaRPr lang="en-US"/>
          </a:p>
        </p:txBody>
      </p:sp>
    </p:spTree>
    <p:extLst>
      <p:ext uri="{BB962C8B-B14F-4D97-AF65-F5344CB8AC3E}">
        <p14:creationId xmlns:p14="http://schemas.microsoft.com/office/powerpoint/2010/main" val="2035714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The Jewish call for pay equity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Jewish tradition has long recognized the importance of paying fair wages. Leviticus 19:13 commands that, “You shall not defraud your fellow Israelite. You shall not commit robbery. The wages of a laborer shall not remain with you until morning.” Judaism also teaches that all human beings should be treated equally because they are created </a:t>
            </a:r>
            <a:r>
              <a:rPr lang="en-US" sz="1200" i="1" kern="1200" dirty="0" err="1" smtClean="0">
                <a:solidFill>
                  <a:schemeClr val="tx1"/>
                </a:solidFill>
                <a:effectLst/>
                <a:latin typeface="+mn-lt"/>
                <a:ea typeface="+mn-ea"/>
                <a:cs typeface="+mn-cs"/>
              </a:rPr>
              <a:t>b’tzelem</a:t>
            </a:r>
            <a:r>
              <a:rPr lang="en-US" sz="1200" i="1" kern="1200" dirty="0" smtClean="0">
                <a:solidFill>
                  <a:schemeClr val="tx1"/>
                </a:solidFill>
                <a:effectLst/>
                <a:latin typeface="+mn-lt"/>
                <a:ea typeface="+mn-ea"/>
                <a:cs typeface="+mn-cs"/>
              </a:rPr>
              <a:t> Elohim,</a:t>
            </a:r>
            <a:r>
              <a:rPr lang="en-US" sz="1200" kern="1200" dirty="0" smtClean="0">
                <a:solidFill>
                  <a:schemeClr val="tx1"/>
                </a:solidFill>
                <a:effectLst/>
                <a:latin typeface="+mn-lt"/>
                <a:ea typeface="+mn-ea"/>
                <a:cs typeface="+mn-cs"/>
              </a:rPr>
              <a:t> in the image of God. “And God created humans in God’s own image, in the image of God, God created them; male and female, God created them” (Genesis 1:27).</a:t>
            </a:r>
          </a:p>
          <a:p>
            <a:endParaRPr lang="en-US" dirty="0"/>
          </a:p>
        </p:txBody>
      </p:sp>
      <p:sp>
        <p:nvSpPr>
          <p:cNvPr id="4" name="Slide Number Placeholder 3"/>
          <p:cNvSpPr>
            <a:spLocks noGrp="1"/>
          </p:cNvSpPr>
          <p:nvPr>
            <p:ph type="sldNum" sz="quarter" idx="10"/>
          </p:nvPr>
        </p:nvSpPr>
        <p:spPr/>
        <p:txBody>
          <a:bodyPr/>
          <a:lstStyle/>
          <a:p>
            <a:fld id="{DA614466-14A7-4D01-BC61-185D0DDD793A}" type="slidenum">
              <a:rPr lang="en-US" smtClean="0"/>
              <a:pPr/>
              <a:t>3</a:t>
            </a:fld>
            <a:endParaRPr lang="en-US"/>
          </a:p>
        </p:txBody>
      </p:sp>
    </p:spTree>
    <p:extLst>
      <p:ext uri="{BB962C8B-B14F-4D97-AF65-F5344CB8AC3E}">
        <p14:creationId xmlns:p14="http://schemas.microsoft.com/office/powerpoint/2010/main" val="1270874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both the U.S. and Canada there is legislation that aims to close the wage gap.</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United States</a:t>
            </a:r>
            <a:r>
              <a:rPr lang="en-US" sz="1200" kern="1200" dirty="0" smtClean="0">
                <a:solidFill>
                  <a:schemeClr val="tx1"/>
                </a:solidFill>
                <a:effectLst/>
                <a:latin typeface="+mn-lt"/>
                <a:ea typeface="+mn-ea"/>
                <a:cs typeface="+mn-cs"/>
              </a:rPr>
              <a:t>: In 1963, the Equal Pay Act was passed so that employers no longer could legally pay men and women different salaries for performing equal work. When the Equal Pay Act was enacted, women earned on average only 59 cents on the dollar. With this legislation and other important civil rights protections, the wage gap has narrowed, but is nowhere near closed.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Lilly Ledbetter Fair Pay Act of 2009 was the very first bill President Barack Obama signed into law. The Act was passed in response to a Supreme Court ruling in </a:t>
            </a:r>
            <a:r>
              <a:rPr lang="en-US" sz="1200" i="1" kern="1200" dirty="0" smtClean="0">
                <a:solidFill>
                  <a:schemeClr val="tx1"/>
                </a:solidFill>
                <a:effectLst/>
                <a:latin typeface="+mn-lt"/>
                <a:ea typeface="+mn-ea"/>
                <a:cs typeface="+mn-cs"/>
              </a:rPr>
              <a:t>Ledbetter v. Goodyear Tire &amp; Rubber Co.</a:t>
            </a:r>
            <a:r>
              <a:rPr lang="en-US" sz="1200" kern="1200" dirty="0" smtClean="0">
                <a:solidFill>
                  <a:schemeClr val="tx1"/>
                </a:solidFill>
                <a:effectLst/>
                <a:latin typeface="+mn-lt"/>
                <a:ea typeface="+mn-ea"/>
                <a:cs typeface="+mn-cs"/>
              </a:rPr>
              <a:t> (2007), in which the Court held that because Lilly did not file her suit within 180 days of her first discriminatory paycheck, she did not have standing. Lilly could not have filed her suit at that time because she did not discover she was being paid less than her male counterparts for many years.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Act passed in 2009 ensures that individuals subjected to unlawful pay discrimination are able to effectively assert their rights under the federal anti-discrimination laws. Under this law, each discriminatory paycheck (rather than simply the original decision to discriminate) resets the 180-day limit to file a claim. The Ledbetter Act is a critical tool for women and all targets of wage discrimination to correct their losses.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A614466-14A7-4D01-BC61-185D0DDD793A}" type="slidenum">
              <a:rPr lang="en-US" smtClean="0"/>
              <a:pPr/>
              <a:t>4</a:t>
            </a:fld>
            <a:endParaRPr lang="en-US"/>
          </a:p>
        </p:txBody>
      </p:sp>
    </p:spTree>
    <p:extLst>
      <p:ext uri="{BB962C8B-B14F-4D97-AF65-F5344CB8AC3E}">
        <p14:creationId xmlns:p14="http://schemas.microsoft.com/office/powerpoint/2010/main" val="2791751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addition to Congressional action, President Obama took two executive actions to fight gender-based wage discrimination on April 8, 2014. The first, an executive order, bans retaliation for disclosure of compensation information for all federal contractors. The second is a presidential memorandum calling on the Department of Labor to issue “a rule that would require Federal contractors and subcontractors to submit to DOL summary data on the compensation paid their employees, including data by sex and race.” Both are important steps forward to ensuring pay equity for all people working under a federal contract, which covers about 1 in 5 workers in the United States.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terms of state laws: each state has different laws and commissions that are relevant to fighting wage discrimination. Some states do not have any laws at all (Mississippi, Alabama), whereas some states have strong protections against a gender-based wage gap (New York, West Virginia). Some states draw distinctions between public and private employees, so it is important to know what kinds of laws are in each state.</a:t>
            </a:r>
          </a:p>
          <a:p>
            <a:r>
              <a:rPr lang="en-US" sz="1200" u="sng" kern="1200" dirty="0" smtClean="0">
                <a:solidFill>
                  <a:schemeClr val="tx1"/>
                </a:solidFill>
                <a:effectLst/>
                <a:latin typeface="+mn-lt"/>
                <a:ea typeface="+mn-ea"/>
                <a:cs typeface="+mn-cs"/>
                <a:hlinkClick r:id="rId3"/>
              </a:rPr>
              <a:t>http://www.whitehouse.gov/the-press-office/2014/04/08/executive-order-non-retaliation-disclosure-compensation-information</a:t>
            </a:r>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hlinkClick r:id="rId4"/>
              </a:rPr>
              <a:t>http://www.whitehouse.gov/the-press-office/2014/04/08/presidential-memorandum-advancing-pay-equality-through-compensation-data</a:t>
            </a:r>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hlinkClick r:id="rId5"/>
              </a:rPr>
              <a:t>http://www.ncsl.org/research/labor-and-employment/equal-pay-laws.aspx</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A614466-14A7-4D01-BC61-185D0DDD793A}" type="slidenum">
              <a:rPr lang="en-US" smtClean="0"/>
              <a:pPr/>
              <a:t>5</a:t>
            </a:fld>
            <a:endParaRPr lang="en-US"/>
          </a:p>
        </p:txBody>
      </p:sp>
    </p:spTree>
    <p:extLst>
      <p:ext uri="{BB962C8B-B14F-4D97-AF65-F5344CB8AC3E}">
        <p14:creationId xmlns:p14="http://schemas.microsoft.com/office/powerpoint/2010/main" val="2641366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Canada, the mandate for equal pay for equal work is found in three areas of law: the </a:t>
            </a:r>
            <a:r>
              <a:rPr lang="en-US" sz="1200" u="sng" kern="1200" dirty="0" smtClean="0">
                <a:solidFill>
                  <a:schemeClr val="tx1"/>
                </a:solidFill>
                <a:effectLst/>
                <a:latin typeface="+mn-lt"/>
                <a:ea typeface="+mn-ea"/>
                <a:cs typeface="+mn-cs"/>
                <a:hlinkClick r:id="rId3"/>
              </a:rPr>
              <a:t>Canadian Human Rights Act</a:t>
            </a:r>
            <a:r>
              <a:rPr lang="en-US" sz="1200" kern="1200" dirty="0" smtClean="0">
                <a:solidFill>
                  <a:schemeClr val="tx1"/>
                </a:solidFill>
                <a:effectLst/>
                <a:latin typeface="+mn-lt"/>
                <a:ea typeface="+mn-ea"/>
                <a:cs typeface="+mn-cs"/>
              </a:rPr>
              <a:t> (CHRA), </a:t>
            </a:r>
            <a:r>
              <a:rPr lang="en-US" sz="1200" u="sng" kern="1200" dirty="0" smtClean="0">
                <a:solidFill>
                  <a:schemeClr val="tx1"/>
                </a:solidFill>
                <a:effectLst/>
                <a:latin typeface="+mn-lt"/>
                <a:ea typeface="+mn-ea"/>
                <a:cs typeface="+mn-cs"/>
                <a:hlinkClick r:id="rId4"/>
              </a:rPr>
              <a:t>Equal Wages Guidelines</a:t>
            </a:r>
            <a:r>
              <a:rPr lang="en-US" sz="1200" kern="1200" dirty="0" smtClean="0">
                <a:solidFill>
                  <a:schemeClr val="tx1"/>
                </a:solidFill>
                <a:effectLst/>
                <a:latin typeface="+mn-lt"/>
                <a:ea typeface="+mn-ea"/>
                <a:cs typeface="+mn-cs"/>
              </a:rPr>
              <a:t> (1986), and the </a:t>
            </a:r>
            <a:r>
              <a:rPr lang="en-US" sz="1200" u="sng" kern="1200" dirty="0" smtClean="0">
                <a:solidFill>
                  <a:schemeClr val="tx1"/>
                </a:solidFill>
                <a:effectLst/>
                <a:latin typeface="+mn-lt"/>
                <a:ea typeface="+mn-ea"/>
                <a:cs typeface="+mn-cs"/>
                <a:hlinkClick r:id="rId5"/>
              </a:rPr>
              <a:t>Canada </a:t>
            </a:r>
            <a:r>
              <a:rPr lang="en-US" sz="1200" u="sng" kern="1200" dirty="0" err="1" smtClean="0">
                <a:solidFill>
                  <a:schemeClr val="tx1"/>
                </a:solidFill>
                <a:effectLst/>
                <a:latin typeface="+mn-lt"/>
                <a:ea typeface="+mn-ea"/>
                <a:cs typeface="+mn-cs"/>
                <a:hlinkClick r:id="rId5"/>
              </a:rPr>
              <a:t>Labour</a:t>
            </a:r>
            <a:r>
              <a:rPr lang="en-US" sz="1200" u="sng" kern="1200" dirty="0" smtClean="0">
                <a:solidFill>
                  <a:schemeClr val="tx1"/>
                </a:solidFill>
                <a:effectLst/>
                <a:latin typeface="+mn-lt"/>
                <a:ea typeface="+mn-ea"/>
                <a:cs typeface="+mn-cs"/>
                <a:hlinkClick r:id="rId5"/>
              </a:rPr>
              <a:t> Code</a:t>
            </a:r>
            <a:r>
              <a:rPr lang="en-US" sz="1200" kern="1200" dirty="0" smtClean="0">
                <a:solidFill>
                  <a:schemeClr val="tx1"/>
                </a:solidFill>
                <a:effectLst/>
                <a:latin typeface="+mn-lt"/>
                <a:ea typeface="+mn-ea"/>
                <a:cs typeface="+mn-cs"/>
              </a:rPr>
              <a:t> (CLC). In addition, the different provinces have commissions or initiatives dedicated to pay equity. The CHRA makes it illegal to pay men and women differently when employed in the same organization and doing substantively equal work. The 1986 Equal Wages Guidelines clarify the four factors used to evaluate the value of work: effort, responsibility, skill, and working conditions, and elaborate on additional assessment criteria. The CLC gives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 Program inspectors the authority to look into an organization’s records to collect data relevant to pay equity. If an inspector believes there is discrimination in wages on the basis of gender, he or she can call on the Canadian Human Rights Commission, which can start an investigation.</a:t>
            </a:r>
          </a:p>
          <a:p>
            <a:r>
              <a:rPr lang="en-US" sz="1200" u="sng" kern="1200" dirty="0" smtClean="0">
                <a:solidFill>
                  <a:schemeClr val="tx1"/>
                </a:solidFill>
                <a:effectLst/>
                <a:latin typeface="+mn-lt"/>
                <a:ea typeface="+mn-ea"/>
                <a:cs typeface="+mn-cs"/>
                <a:hlinkClick r:id="rId6"/>
              </a:rPr>
              <a:t>http://www.labour.gc.ca/eng/standards_equity/eq/pay/intro.shtml</a:t>
            </a:r>
            <a:r>
              <a:rPr lang="en-US" sz="1200" kern="1200" dirty="0" smtClean="0">
                <a:solidFill>
                  <a:schemeClr val="tx1"/>
                </a:solidFill>
                <a:effectLst/>
                <a:latin typeface="+mn-lt"/>
                <a:ea typeface="+mn-ea"/>
                <a:cs typeface="+mn-cs"/>
              </a:rPr>
              <a:t> </a:t>
            </a:r>
          </a:p>
          <a:p>
            <a:r>
              <a:rPr lang="en-US" sz="1200" i="1" kern="1200" dirty="0" smtClean="0">
                <a:solidFill>
                  <a:schemeClr val="tx1"/>
                </a:solidFill>
                <a:effectLst/>
                <a:latin typeface="+mn-lt"/>
                <a:ea typeface="+mn-ea"/>
                <a:cs typeface="+mn-cs"/>
              </a:rPr>
              <a:t>Ibid.</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A614466-14A7-4D01-BC61-185D0DDD793A}" type="slidenum">
              <a:rPr lang="en-US" smtClean="0"/>
              <a:pPr/>
              <a:t>6</a:t>
            </a:fld>
            <a:endParaRPr lang="en-US"/>
          </a:p>
        </p:txBody>
      </p:sp>
    </p:spTree>
    <p:extLst>
      <p:ext uri="{BB962C8B-B14F-4D97-AF65-F5344CB8AC3E}">
        <p14:creationId xmlns:p14="http://schemas.microsoft.com/office/powerpoint/2010/main" val="3165127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Although there exists specific legislation to combat wage discrimination, the persistent gap between men’s and women’s salaries indicates that action is still needed. </a:t>
            </a:r>
          </a:p>
          <a:p>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rPr>
              <a:t>United States</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The Paycheck Fairness Act (S. 2199/H.R. 377) </a:t>
            </a:r>
            <a:r>
              <a:rPr lang="en-US" sz="1200" kern="1200" dirty="0" smtClean="0">
                <a:solidFill>
                  <a:schemeClr val="tx1"/>
                </a:solidFill>
                <a:effectLst/>
                <a:latin typeface="+mn-lt"/>
                <a:ea typeface="+mn-ea"/>
                <a:cs typeface="+mn-cs"/>
              </a:rPr>
              <a:t>would take steps to correct pay discrimination by closing loopholes in the Equal Pay Act, and would bar retaliation against workers who disclose their wages. This bill would strengthen the Equal Pay Act to ensure that it provides effective protection against sex-based pay discrimination, allowing women to receive the same remedies in court for pay discrimination as those subjected to discrimination based on race or national origin.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On April 9, 2014, just one day after Equal Pay Day, the Senate held a vote on the Paycheck Fairness Act. It was filibustered by a 53-44 vote. The Paycheck Fairness Act came up again on September 10, when 73 Senators from both parties voted to approve the first of a series of procedural motions needed to advance the bill. Just days later, however, this vote was followed by a disappointing 52-40 vote not to advance the bill any further. Supporters of the bill criticized the Senate for using the Paycheck Fairness Act votes as procedural maneuvers to fill up the agenda in the last days of that session.</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Outside Congressional action, President Obama took two executive actions to fight gender-based wage discrimination on April 8, 2014. The first, an executive order, bans retaliation for disclosure of compensation information for all federal contractors. The second is a presidential memorandum calling on the Department of Labor to issue “a rule that would require Federal contractors and subcontractors to submit to DOL summary data on the compensation paid their employees, including data by sex and race.” Both are important steps forward to ensuring pay equity for all people working under a federal contract, which covers about 1 in 5 workers in the United States.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terms of state laws: each state has different laws and commissions that are relevant to fighting wage discrimination. Some states do not have any laws at all (Mississippi, Alabama), whereas some states have strong protections against a gender-based wage gap (New York, West Virginia). Some states draw distinctions between public and private employees, so it is important to know what kinds of laws are in each state.</a:t>
            </a:r>
          </a:p>
          <a:p>
            <a:r>
              <a:rPr lang="en-US" sz="1200" u="sng" kern="1200" dirty="0" smtClean="0">
                <a:solidFill>
                  <a:schemeClr val="tx1"/>
                </a:solidFill>
                <a:effectLst/>
                <a:latin typeface="+mn-lt"/>
                <a:ea typeface="+mn-ea"/>
                <a:cs typeface="+mn-cs"/>
                <a:hlinkClick r:id="rId3"/>
              </a:rPr>
              <a:t>http://www.senate.gov/legislative/LIS/roll_call_lists/roll_call_vote_cfm.cfm?congress=113&amp;session=2&amp;vote=00260</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4"/>
              </a:rPr>
              <a:t>http://www.senate.gov/legislative/LIS/roll_call_lists/roll_call_vote_cfm.cfm?congress=113&amp;session=2&amp;vote=00262</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5"/>
              </a:rPr>
              <a:t>http://www.whitehouse.gov/the-press-office/2014/04/08/executive-order-non-retaliation-disclosure-compensation-information</a:t>
            </a:r>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hlinkClick r:id="rId6"/>
              </a:rPr>
              <a:t>http://www.whitehouse.gov/the-press-office/2014/04/08/presidential-memorandum-advancing-pay-equality-through-compensation-data</a:t>
            </a:r>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hlinkClick r:id="rId7"/>
              </a:rPr>
              <a:t>http://www.ncsl.org/research/labor-and-employment/equal-pay-laws.aspx</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A614466-14A7-4D01-BC61-185D0DDD793A}" type="slidenum">
              <a:rPr lang="en-US" smtClean="0"/>
              <a:pPr/>
              <a:t>7</a:t>
            </a:fld>
            <a:endParaRPr lang="en-US"/>
          </a:p>
        </p:txBody>
      </p:sp>
    </p:spTree>
    <p:extLst>
      <p:ext uri="{BB962C8B-B14F-4D97-AF65-F5344CB8AC3E}">
        <p14:creationId xmlns:p14="http://schemas.microsoft.com/office/powerpoint/2010/main" val="274302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Canada:</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The Pay Equity Task Force Recommendations Act (C-389)</a:t>
            </a:r>
            <a:r>
              <a:rPr lang="en-US" sz="1200" kern="1200" dirty="0" smtClean="0">
                <a:solidFill>
                  <a:schemeClr val="tx1"/>
                </a:solidFill>
                <a:effectLst/>
                <a:latin typeface="+mn-lt"/>
                <a:ea typeface="+mn-ea"/>
                <a:cs typeface="+mn-cs"/>
              </a:rPr>
              <a:t> would require the Canadian government to implement the recommendations of the task force in their report</a:t>
            </a:r>
            <a:r>
              <a:rPr lang="en-US" sz="1200" i="1"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3"/>
              </a:rPr>
              <a:t>Pay Equity: A New Approach to a Fundamental Right</a:t>
            </a:r>
            <a:r>
              <a:rPr lang="en-US" sz="1200" i="1" kern="1200" dirty="0" smtClean="0">
                <a:solidFill>
                  <a:schemeClr val="tx1"/>
                </a:solidFill>
                <a:effectLst/>
                <a:latin typeface="+mn-lt"/>
                <a:ea typeface="+mn-ea"/>
                <a:cs typeface="+mn-cs"/>
              </a:rPr>
              <a:t>,” which was issued in May 2004.</a:t>
            </a:r>
            <a:endParaRPr lang="en-US" sz="120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Recommendations include: creation of a new Canadian Pay Equity Commission, a Canadian Pay Equity Hearings Tribunal, a pay equity adjudication system, advocacy services, and a deeper commitment to research.</a:t>
            </a:r>
            <a:endParaRPr lang="en-US" sz="120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Of the ten provinces, five have pay equity laws: Manitoba, New Brunswick, Nova Scotia, Prince Edward Island and Quebec. Each law is slightly different and applies to different people. For example, Manitoba’s law applies only to public employees, as does New Brunswick’s law, Prince Edward Island’s. Quebec’s law covers public employees and private, and Nova Scotia’s covers all public and some workers employed by corporations. </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4"/>
              </a:rPr>
              <a:t>http://www.payequity.gov.on.ca/en/about/pubs/genderwage/pe_survey.php</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A614466-14A7-4D01-BC61-185D0DDD793A}" type="slidenum">
              <a:rPr lang="en-US" smtClean="0"/>
              <a:pPr/>
              <a:t>8</a:t>
            </a:fld>
            <a:endParaRPr lang="en-US"/>
          </a:p>
        </p:txBody>
      </p:sp>
    </p:spTree>
    <p:extLst>
      <p:ext uri="{BB962C8B-B14F-4D97-AF65-F5344CB8AC3E}">
        <p14:creationId xmlns:p14="http://schemas.microsoft.com/office/powerpoint/2010/main" val="219565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6D2678-32C4-483E-83D5-839C1CC509BA}" type="datetime1">
              <a:rPr lang="en-US" smtClean="0"/>
              <a:t>5/27/2015</a:t>
            </a:fld>
            <a:endParaRPr lang="en-US"/>
          </a:p>
        </p:txBody>
      </p:sp>
      <p:sp>
        <p:nvSpPr>
          <p:cNvPr id="5" name="Footer Placeholder 4"/>
          <p:cNvSpPr>
            <a:spLocks noGrp="1"/>
          </p:cNvSpPr>
          <p:nvPr>
            <p:ph type="ftr" sz="quarter" idx="11"/>
          </p:nvPr>
        </p:nvSpPr>
        <p:spPr/>
        <p:txBody>
          <a:bodyPr/>
          <a:lstStyle/>
          <a:p>
            <a:r>
              <a:rPr lang="en-US" smtClean="0"/>
              <a:t>Presentation Title Here</a:t>
            </a:r>
            <a:endParaRPr lang="en-US"/>
          </a:p>
        </p:txBody>
      </p:sp>
      <p:sp>
        <p:nvSpPr>
          <p:cNvPr id="6" name="Slide Number Placeholder 5"/>
          <p:cNvSpPr>
            <a:spLocks noGrp="1"/>
          </p:cNvSpPr>
          <p:nvPr>
            <p:ph type="sldNum" sz="quarter" idx="12"/>
          </p:nvPr>
        </p:nvSpPr>
        <p:spPr/>
        <p:txBody>
          <a:bodyPr/>
          <a:lstStyle/>
          <a:p>
            <a:fld id="{00A1CA8A-FB0B-42EA-AD42-76F155841734}" type="slidenum">
              <a:rPr lang="en-US" smtClean="0"/>
              <a:pPr/>
              <a:t>‹#›</a:t>
            </a:fld>
            <a:endParaRPr lang="en-US"/>
          </a:p>
        </p:txBody>
      </p:sp>
    </p:spTree>
    <p:extLst>
      <p:ext uri="{BB962C8B-B14F-4D97-AF65-F5344CB8AC3E}">
        <p14:creationId xmlns:p14="http://schemas.microsoft.com/office/powerpoint/2010/main" val="358024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1A0B03-C4C9-4631-B1B0-D093EC044D16}" type="datetime1">
              <a:rPr lang="en-US" smtClean="0"/>
              <a:t>5/27/2015</a:t>
            </a:fld>
            <a:endParaRPr lang="en-US"/>
          </a:p>
        </p:txBody>
      </p:sp>
      <p:sp>
        <p:nvSpPr>
          <p:cNvPr id="5" name="Footer Placeholder 4"/>
          <p:cNvSpPr>
            <a:spLocks noGrp="1"/>
          </p:cNvSpPr>
          <p:nvPr>
            <p:ph type="ftr" sz="quarter" idx="11"/>
          </p:nvPr>
        </p:nvSpPr>
        <p:spPr/>
        <p:txBody>
          <a:bodyPr/>
          <a:lstStyle/>
          <a:p>
            <a:r>
              <a:rPr lang="en-US" smtClean="0"/>
              <a:t>Presentation Title Here</a:t>
            </a:r>
            <a:endParaRPr lang="en-US"/>
          </a:p>
        </p:txBody>
      </p:sp>
      <p:sp>
        <p:nvSpPr>
          <p:cNvPr id="6" name="Slide Number Placeholder 5"/>
          <p:cNvSpPr>
            <a:spLocks noGrp="1"/>
          </p:cNvSpPr>
          <p:nvPr>
            <p:ph type="sldNum" sz="quarter" idx="12"/>
          </p:nvPr>
        </p:nvSpPr>
        <p:spPr/>
        <p:txBody>
          <a:bodyPr/>
          <a:lstStyle/>
          <a:p>
            <a:fld id="{00A1CA8A-FB0B-42EA-AD42-76F155841734}" type="slidenum">
              <a:rPr lang="en-US" smtClean="0"/>
              <a:pPr/>
              <a:t>‹#›</a:t>
            </a:fld>
            <a:endParaRPr lang="en-US"/>
          </a:p>
        </p:txBody>
      </p:sp>
    </p:spTree>
    <p:extLst>
      <p:ext uri="{BB962C8B-B14F-4D97-AF65-F5344CB8AC3E}">
        <p14:creationId xmlns:p14="http://schemas.microsoft.com/office/powerpoint/2010/main" val="2407097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60B77C-C5EE-4BAC-AFCD-38B4BF05FBE5}" type="datetime1">
              <a:rPr lang="en-US" smtClean="0"/>
              <a:t>5/27/2015</a:t>
            </a:fld>
            <a:endParaRPr lang="en-US"/>
          </a:p>
        </p:txBody>
      </p:sp>
      <p:sp>
        <p:nvSpPr>
          <p:cNvPr id="5" name="Footer Placeholder 4"/>
          <p:cNvSpPr>
            <a:spLocks noGrp="1"/>
          </p:cNvSpPr>
          <p:nvPr>
            <p:ph type="ftr" sz="quarter" idx="11"/>
          </p:nvPr>
        </p:nvSpPr>
        <p:spPr/>
        <p:txBody>
          <a:bodyPr/>
          <a:lstStyle/>
          <a:p>
            <a:r>
              <a:rPr lang="en-US" smtClean="0"/>
              <a:t>Presentation Title Here</a:t>
            </a:r>
            <a:endParaRPr lang="en-US"/>
          </a:p>
        </p:txBody>
      </p:sp>
      <p:sp>
        <p:nvSpPr>
          <p:cNvPr id="6" name="Slide Number Placeholder 5"/>
          <p:cNvSpPr>
            <a:spLocks noGrp="1"/>
          </p:cNvSpPr>
          <p:nvPr>
            <p:ph type="sldNum" sz="quarter" idx="12"/>
          </p:nvPr>
        </p:nvSpPr>
        <p:spPr/>
        <p:txBody>
          <a:bodyPr/>
          <a:lstStyle/>
          <a:p>
            <a:fld id="{00A1CA8A-FB0B-42EA-AD42-76F155841734}" type="slidenum">
              <a:rPr lang="en-US" smtClean="0"/>
              <a:pPr/>
              <a:t>‹#›</a:t>
            </a:fld>
            <a:endParaRPr lang="en-US"/>
          </a:p>
        </p:txBody>
      </p:sp>
    </p:spTree>
    <p:extLst>
      <p:ext uri="{BB962C8B-B14F-4D97-AF65-F5344CB8AC3E}">
        <p14:creationId xmlns:p14="http://schemas.microsoft.com/office/powerpoint/2010/main" val="2342931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BD088D-3908-4C79-BFB1-F1D81EDF6A33}" type="datetime1">
              <a:rPr lang="en-US" smtClean="0"/>
              <a:t>5/27/2015</a:t>
            </a:fld>
            <a:endParaRPr lang="en-US"/>
          </a:p>
        </p:txBody>
      </p:sp>
      <p:sp>
        <p:nvSpPr>
          <p:cNvPr id="5" name="Footer Placeholder 4"/>
          <p:cNvSpPr>
            <a:spLocks noGrp="1"/>
          </p:cNvSpPr>
          <p:nvPr>
            <p:ph type="ftr" sz="quarter" idx="11"/>
          </p:nvPr>
        </p:nvSpPr>
        <p:spPr/>
        <p:txBody>
          <a:bodyPr/>
          <a:lstStyle/>
          <a:p>
            <a:r>
              <a:rPr lang="en-US" smtClean="0"/>
              <a:t>Presentation Title Here</a:t>
            </a:r>
            <a:endParaRPr lang="en-US"/>
          </a:p>
        </p:txBody>
      </p:sp>
      <p:sp>
        <p:nvSpPr>
          <p:cNvPr id="6" name="Slide Number Placeholder 5"/>
          <p:cNvSpPr>
            <a:spLocks noGrp="1"/>
          </p:cNvSpPr>
          <p:nvPr>
            <p:ph type="sldNum" sz="quarter" idx="12"/>
          </p:nvPr>
        </p:nvSpPr>
        <p:spPr/>
        <p:txBody>
          <a:bodyPr/>
          <a:lstStyle/>
          <a:p>
            <a:fld id="{00A1CA8A-FB0B-42EA-AD42-76F155841734}" type="slidenum">
              <a:rPr lang="en-US" smtClean="0"/>
              <a:pPr/>
              <a:t>‹#›</a:t>
            </a:fld>
            <a:endParaRPr lang="en-US"/>
          </a:p>
        </p:txBody>
      </p:sp>
    </p:spTree>
    <p:extLst>
      <p:ext uri="{BB962C8B-B14F-4D97-AF65-F5344CB8AC3E}">
        <p14:creationId xmlns:p14="http://schemas.microsoft.com/office/powerpoint/2010/main" val="2031561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2EDCA2-1131-423F-AC2B-2A9E32323BC8}" type="datetime1">
              <a:rPr lang="en-US" smtClean="0"/>
              <a:t>5/27/2015</a:t>
            </a:fld>
            <a:endParaRPr lang="en-US"/>
          </a:p>
        </p:txBody>
      </p:sp>
      <p:sp>
        <p:nvSpPr>
          <p:cNvPr id="5" name="Footer Placeholder 4"/>
          <p:cNvSpPr>
            <a:spLocks noGrp="1"/>
          </p:cNvSpPr>
          <p:nvPr>
            <p:ph type="ftr" sz="quarter" idx="11"/>
          </p:nvPr>
        </p:nvSpPr>
        <p:spPr/>
        <p:txBody>
          <a:bodyPr/>
          <a:lstStyle/>
          <a:p>
            <a:r>
              <a:rPr lang="en-US" smtClean="0"/>
              <a:t>Presentation Title Here</a:t>
            </a:r>
            <a:endParaRPr lang="en-US"/>
          </a:p>
        </p:txBody>
      </p:sp>
      <p:sp>
        <p:nvSpPr>
          <p:cNvPr id="6" name="Slide Number Placeholder 5"/>
          <p:cNvSpPr>
            <a:spLocks noGrp="1"/>
          </p:cNvSpPr>
          <p:nvPr>
            <p:ph type="sldNum" sz="quarter" idx="12"/>
          </p:nvPr>
        </p:nvSpPr>
        <p:spPr/>
        <p:txBody>
          <a:bodyPr/>
          <a:lstStyle/>
          <a:p>
            <a:fld id="{00A1CA8A-FB0B-42EA-AD42-76F155841734}" type="slidenum">
              <a:rPr lang="en-US" smtClean="0"/>
              <a:pPr/>
              <a:t>‹#›</a:t>
            </a:fld>
            <a:endParaRPr lang="en-US"/>
          </a:p>
        </p:txBody>
      </p:sp>
    </p:spTree>
    <p:extLst>
      <p:ext uri="{BB962C8B-B14F-4D97-AF65-F5344CB8AC3E}">
        <p14:creationId xmlns:p14="http://schemas.microsoft.com/office/powerpoint/2010/main" val="1750490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C93837-989B-4721-88BF-2688200FEE90}" type="datetime1">
              <a:rPr lang="en-US" smtClean="0"/>
              <a:t>5/27/2015</a:t>
            </a:fld>
            <a:endParaRPr lang="en-US"/>
          </a:p>
        </p:txBody>
      </p:sp>
      <p:sp>
        <p:nvSpPr>
          <p:cNvPr id="6" name="Footer Placeholder 5"/>
          <p:cNvSpPr>
            <a:spLocks noGrp="1"/>
          </p:cNvSpPr>
          <p:nvPr>
            <p:ph type="ftr" sz="quarter" idx="11"/>
          </p:nvPr>
        </p:nvSpPr>
        <p:spPr/>
        <p:txBody>
          <a:bodyPr/>
          <a:lstStyle/>
          <a:p>
            <a:r>
              <a:rPr lang="en-US" smtClean="0"/>
              <a:t>Presentation Title Here</a:t>
            </a:r>
            <a:endParaRPr lang="en-US"/>
          </a:p>
        </p:txBody>
      </p:sp>
      <p:sp>
        <p:nvSpPr>
          <p:cNvPr id="7" name="Slide Number Placeholder 6"/>
          <p:cNvSpPr>
            <a:spLocks noGrp="1"/>
          </p:cNvSpPr>
          <p:nvPr>
            <p:ph type="sldNum" sz="quarter" idx="12"/>
          </p:nvPr>
        </p:nvSpPr>
        <p:spPr/>
        <p:txBody>
          <a:bodyPr/>
          <a:lstStyle/>
          <a:p>
            <a:fld id="{00A1CA8A-FB0B-42EA-AD42-76F155841734}" type="slidenum">
              <a:rPr lang="en-US" smtClean="0"/>
              <a:pPr/>
              <a:t>‹#›</a:t>
            </a:fld>
            <a:endParaRPr lang="en-US"/>
          </a:p>
        </p:txBody>
      </p:sp>
    </p:spTree>
    <p:extLst>
      <p:ext uri="{BB962C8B-B14F-4D97-AF65-F5344CB8AC3E}">
        <p14:creationId xmlns:p14="http://schemas.microsoft.com/office/powerpoint/2010/main" val="2500318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242735-3660-4740-A56F-A1A3E8D1DE13}" type="datetime1">
              <a:rPr lang="en-US" smtClean="0"/>
              <a:t>5/27/2015</a:t>
            </a:fld>
            <a:endParaRPr lang="en-US"/>
          </a:p>
        </p:txBody>
      </p:sp>
      <p:sp>
        <p:nvSpPr>
          <p:cNvPr id="8" name="Footer Placeholder 7"/>
          <p:cNvSpPr>
            <a:spLocks noGrp="1"/>
          </p:cNvSpPr>
          <p:nvPr>
            <p:ph type="ftr" sz="quarter" idx="11"/>
          </p:nvPr>
        </p:nvSpPr>
        <p:spPr/>
        <p:txBody>
          <a:bodyPr/>
          <a:lstStyle/>
          <a:p>
            <a:r>
              <a:rPr lang="en-US" smtClean="0"/>
              <a:t>Presentation Title Here</a:t>
            </a:r>
            <a:endParaRPr lang="en-US"/>
          </a:p>
        </p:txBody>
      </p:sp>
      <p:sp>
        <p:nvSpPr>
          <p:cNvPr id="9" name="Slide Number Placeholder 8"/>
          <p:cNvSpPr>
            <a:spLocks noGrp="1"/>
          </p:cNvSpPr>
          <p:nvPr>
            <p:ph type="sldNum" sz="quarter" idx="12"/>
          </p:nvPr>
        </p:nvSpPr>
        <p:spPr/>
        <p:txBody>
          <a:bodyPr/>
          <a:lstStyle/>
          <a:p>
            <a:fld id="{00A1CA8A-FB0B-42EA-AD42-76F155841734}" type="slidenum">
              <a:rPr lang="en-US" smtClean="0"/>
              <a:pPr/>
              <a:t>‹#›</a:t>
            </a:fld>
            <a:endParaRPr lang="en-US"/>
          </a:p>
        </p:txBody>
      </p:sp>
    </p:spTree>
    <p:extLst>
      <p:ext uri="{BB962C8B-B14F-4D97-AF65-F5344CB8AC3E}">
        <p14:creationId xmlns:p14="http://schemas.microsoft.com/office/powerpoint/2010/main" val="3096018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64B21C3-7A0C-421D-8EED-36FB100AA432}" type="datetime1">
              <a:rPr lang="en-US" smtClean="0"/>
              <a:t>5/27/2015</a:t>
            </a:fld>
            <a:endParaRPr lang="en-US"/>
          </a:p>
        </p:txBody>
      </p:sp>
      <p:sp>
        <p:nvSpPr>
          <p:cNvPr id="4" name="Footer Placeholder 3"/>
          <p:cNvSpPr>
            <a:spLocks noGrp="1"/>
          </p:cNvSpPr>
          <p:nvPr>
            <p:ph type="ftr" sz="quarter" idx="11"/>
          </p:nvPr>
        </p:nvSpPr>
        <p:spPr/>
        <p:txBody>
          <a:bodyPr/>
          <a:lstStyle/>
          <a:p>
            <a:r>
              <a:rPr lang="en-US" smtClean="0"/>
              <a:t>Presentation Title Here</a:t>
            </a:r>
            <a:endParaRPr lang="en-US"/>
          </a:p>
        </p:txBody>
      </p:sp>
      <p:sp>
        <p:nvSpPr>
          <p:cNvPr id="5" name="Slide Number Placeholder 4"/>
          <p:cNvSpPr>
            <a:spLocks noGrp="1"/>
          </p:cNvSpPr>
          <p:nvPr>
            <p:ph type="sldNum" sz="quarter" idx="12"/>
          </p:nvPr>
        </p:nvSpPr>
        <p:spPr/>
        <p:txBody>
          <a:bodyPr/>
          <a:lstStyle/>
          <a:p>
            <a:fld id="{00A1CA8A-FB0B-42EA-AD42-76F155841734}" type="slidenum">
              <a:rPr lang="en-US" smtClean="0"/>
              <a:pPr/>
              <a:t>‹#›</a:t>
            </a:fld>
            <a:endParaRPr lang="en-US"/>
          </a:p>
        </p:txBody>
      </p:sp>
    </p:spTree>
    <p:extLst>
      <p:ext uri="{BB962C8B-B14F-4D97-AF65-F5344CB8AC3E}">
        <p14:creationId xmlns:p14="http://schemas.microsoft.com/office/powerpoint/2010/main" val="1492362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18052-3A53-4B50-8410-13008515B6F9}" type="datetime1">
              <a:rPr lang="en-US" smtClean="0"/>
              <a:t>5/27/2015</a:t>
            </a:fld>
            <a:endParaRPr lang="en-US"/>
          </a:p>
        </p:txBody>
      </p:sp>
      <p:sp>
        <p:nvSpPr>
          <p:cNvPr id="3" name="Footer Placeholder 2"/>
          <p:cNvSpPr>
            <a:spLocks noGrp="1"/>
          </p:cNvSpPr>
          <p:nvPr>
            <p:ph type="ftr" sz="quarter" idx="11"/>
          </p:nvPr>
        </p:nvSpPr>
        <p:spPr/>
        <p:txBody>
          <a:bodyPr/>
          <a:lstStyle/>
          <a:p>
            <a:r>
              <a:rPr lang="en-US" smtClean="0"/>
              <a:t>Presentation Title Here</a:t>
            </a:r>
            <a:endParaRPr lang="en-US"/>
          </a:p>
        </p:txBody>
      </p:sp>
      <p:sp>
        <p:nvSpPr>
          <p:cNvPr id="4" name="Slide Number Placeholder 3"/>
          <p:cNvSpPr>
            <a:spLocks noGrp="1"/>
          </p:cNvSpPr>
          <p:nvPr>
            <p:ph type="sldNum" sz="quarter" idx="12"/>
          </p:nvPr>
        </p:nvSpPr>
        <p:spPr/>
        <p:txBody>
          <a:bodyPr/>
          <a:lstStyle/>
          <a:p>
            <a:fld id="{00A1CA8A-FB0B-42EA-AD42-76F155841734}" type="slidenum">
              <a:rPr lang="en-US" smtClean="0"/>
              <a:pPr/>
              <a:t>‹#›</a:t>
            </a:fld>
            <a:endParaRPr lang="en-US"/>
          </a:p>
        </p:txBody>
      </p:sp>
    </p:spTree>
    <p:extLst>
      <p:ext uri="{BB962C8B-B14F-4D97-AF65-F5344CB8AC3E}">
        <p14:creationId xmlns:p14="http://schemas.microsoft.com/office/powerpoint/2010/main" val="360896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A873B-5B84-4C53-B279-538E5959DEAF}" type="datetime1">
              <a:rPr lang="en-US" smtClean="0"/>
              <a:t>5/27/2015</a:t>
            </a:fld>
            <a:endParaRPr lang="en-US"/>
          </a:p>
        </p:txBody>
      </p:sp>
      <p:sp>
        <p:nvSpPr>
          <p:cNvPr id="6" name="Footer Placeholder 5"/>
          <p:cNvSpPr>
            <a:spLocks noGrp="1"/>
          </p:cNvSpPr>
          <p:nvPr>
            <p:ph type="ftr" sz="quarter" idx="11"/>
          </p:nvPr>
        </p:nvSpPr>
        <p:spPr/>
        <p:txBody>
          <a:bodyPr/>
          <a:lstStyle/>
          <a:p>
            <a:r>
              <a:rPr lang="en-US" smtClean="0"/>
              <a:t>Presentation Title Here</a:t>
            </a:r>
            <a:endParaRPr lang="en-US"/>
          </a:p>
        </p:txBody>
      </p:sp>
      <p:sp>
        <p:nvSpPr>
          <p:cNvPr id="7" name="Slide Number Placeholder 6"/>
          <p:cNvSpPr>
            <a:spLocks noGrp="1"/>
          </p:cNvSpPr>
          <p:nvPr>
            <p:ph type="sldNum" sz="quarter" idx="12"/>
          </p:nvPr>
        </p:nvSpPr>
        <p:spPr/>
        <p:txBody>
          <a:bodyPr/>
          <a:lstStyle/>
          <a:p>
            <a:fld id="{00A1CA8A-FB0B-42EA-AD42-76F155841734}" type="slidenum">
              <a:rPr lang="en-US" smtClean="0"/>
              <a:pPr/>
              <a:t>‹#›</a:t>
            </a:fld>
            <a:endParaRPr lang="en-US"/>
          </a:p>
        </p:txBody>
      </p:sp>
    </p:spTree>
    <p:extLst>
      <p:ext uri="{BB962C8B-B14F-4D97-AF65-F5344CB8AC3E}">
        <p14:creationId xmlns:p14="http://schemas.microsoft.com/office/powerpoint/2010/main" val="13700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5543A9-04C5-4770-A8C7-A820849C438C}" type="datetime1">
              <a:rPr lang="en-US" smtClean="0"/>
              <a:t>5/27/2015</a:t>
            </a:fld>
            <a:endParaRPr lang="en-US"/>
          </a:p>
        </p:txBody>
      </p:sp>
      <p:sp>
        <p:nvSpPr>
          <p:cNvPr id="6" name="Footer Placeholder 5"/>
          <p:cNvSpPr>
            <a:spLocks noGrp="1"/>
          </p:cNvSpPr>
          <p:nvPr>
            <p:ph type="ftr" sz="quarter" idx="11"/>
          </p:nvPr>
        </p:nvSpPr>
        <p:spPr/>
        <p:txBody>
          <a:bodyPr/>
          <a:lstStyle/>
          <a:p>
            <a:r>
              <a:rPr lang="en-US" smtClean="0"/>
              <a:t>Presentation Title Here</a:t>
            </a:r>
            <a:endParaRPr lang="en-US"/>
          </a:p>
        </p:txBody>
      </p:sp>
      <p:sp>
        <p:nvSpPr>
          <p:cNvPr id="7" name="Slide Number Placeholder 6"/>
          <p:cNvSpPr>
            <a:spLocks noGrp="1"/>
          </p:cNvSpPr>
          <p:nvPr>
            <p:ph type="sldNum" sz="quarter" idx="12"/>
          </p:nvPr>
        </p:nvSpPr>
        <p:spPr/>
        <p:txBody>
          <a:bodyPr/>
          <a:lstStyle/>
          <a:p>
            <a:fld id="{00A1CA8A-FB0B-42EA-AD42-76F155841734}" type="slidenum">
              <a:rPr lang="en-US" smtClean="0"/>
              <a:pPr/>
              <a:t>‹#›</a:t>
            </a:fld>
            <a:endParaRPr lang="en-US"/>
          </a:p>
        </p:txBody>
      </p:sp>
    </p:spTree>
    <p:extLst>
      <p:ext uri="{BB962C8B-B14F-4D97-AF65-F5344CB8AC3E}">
        <p14:creationId xmlns:p14="http://schemas.microsoft.com/office/powerpoint/2010/main" val="455807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A5856-AB67-42AA-8ACD-04327554FC41}" type="datetime1">
              <a:rPr lang="en-US" smtClean="0"/>
              <a:t>5/27/2015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Presentation Title Here</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1CA8A-FB0B-42EA-AD42-76F155841734}" type="slidenum">
              <a:rPr lang="en-US" smtClean="0"/>
              <a:pPr/>
              <a:t>‹#›</a:t>
            </a:fld>
            <a:endParaRPr lang="en-US"/>
          </a:p>
        </p:txBody>
      </p:sp>
    </p:spTree>
    <p:extLst>
      <p:ext uri="{BB962C8B-B14F-4D97-AF65-F5344CB8AC3E}">
        <p14:creationId xmlns:p14="http://schemas.microsoft.com/office/powerpoint/2010/main" val="982836820"/>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wrj.org/"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156" y="1447800"/>
            <a:ext cx="7834844" cy="1011237"/>
          </a:xfrm>
        </p:spPr>
        <p:txBody>
          <a:bodyPr>
            <a:normAutofit fontScale="90000"/>
          </a:bodyPr>
          <a:lstStyle/>
          <a:p>
            <a:pPr algn="ctr"/>
            <a:r>
              <a:rPr lang="en-US" dirty="0" smtClean="0">
                <a:latin typeface="MrsEavesRoman" panose="02000603080000020003" pitchFamily="2" charset="0"/>
              </a:rPr>
              <a:t>Closing the Gender</a:t>
            </a:r>
            <a:br>
              <a:rPr lang="en-US" dirty="0" smtClean="0">
                <a:latin typeface="MrsEavesRoman" panose="02000603080000020003" pitchFamily="2" charset="0"/>
              </a:rPr>
            </a:br>
            <a:r>
              <a:rPr lang="en-US" dirty="0" smtClean="0">
                <a:latin typeface="MrsEavesRoman" panose="02000603080000020003" pitchFamily="2" charset="0"/>
              </a:rPr>
              <a:t>Wage Gap</a:t>
            </a:r>
            <a:endParaRPr lang="en-US" dirty="0">
              <a:latin typeface="MrsEavesRoman" panose="02000603080000020003" pitchFamily="2" charset="0"/>
            </a:endParaRPr>
          </a:p>
        </p:txBody>
      </p:sp>
      <p:sp>
        <p:nvSpPr>
          <p:cNvPr id="3" name="Subtitle 2"/>
          <p:cNvSpPr>
            <a:spLocks noGrp="1"/>
          </p:cNvSpPr>
          <p:nvPr>
            <p:ph type="subTitle" idx="1"/>
          </p:nvPr>
        </p:nvSpPr>
        <p:spPr>
          <a:xfrm>
            <a:off x="1309156" y="2895600"/>
            <a:ext cx="7834844" cy="1295400"/>
          </a:xfrm>
        </p:spPr>
        <p:txBody>
          <a:bodyPr>
            <a:normAutofit lnSpcReduction="10000"/>
          </a:bodyPr>
          <a:lstStyle/>
          <a:p>
            <a:pPr algn="ctr"/>
            <a:r>
              <a:rPr lang="en-US" dirty="0" smtClean="0">
                <a:solidFill>
                  <a:srgbClr val="FF0000"/>
                </a:solidFill>
                <a:latin typeface="MrsEavesRoman" panose="02000603080000020003" pitchFamily="2" charset="0"/>
              </a:rPr>
              <a:t>Presented by:</a:t>
            </a:r>
          </a:p>
          <a:p>
            <a:pPr algn="ctr"/>
            <a:r>
              <a:rPr lang="en-US" dirty="0" smtClean="0">
                <a:solidFill>
                  <a:srgbClr val="FF0000"/>
                </a:solidFill>
                <a:latin typeface="MrsEavesRoman" panose="02000603080000020003" pitchFamily="2" charset="0"/>
              </a:rPr>
              <a:t>Name, Title</a:t>
            </a:r>
          </a:p>
          <a:p>
            <a:pPr algn="ctr"/>
            <a:r>
              <a:rPr lang="en-US" dirty="0" smtClean="0">
                <a:solidFill>
                  <a:srgbClr val="FF0000"/>
                </a:solidFill>
                <a:latin typeface="MrsEavesRoman" panose="02000603080000020003" pitchFamily="2" charset="0"/>
              </a:rPr>
              <a:t>E-mail, Phone Number</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0800" y="-1507906"/>
            <a:ext cx="3004518" cy="1066800"/>
          </a:xfrm>
          <a:prstGeom prst="rect">
            <a:avLst/>
          </a:prstGeom>
          <a:effectLst>
            <a:outerShdw blurRad="38100" dist="76200" dir="2700000" algn="ctr" rotWithShape="0">
              <a:srgbClr val="000000">
                <a:alpha val="43000"/>
              </a:srgbClr>
            </a:outerShdw>
          </a:effectLst>
        </p:spPr>
      </p:pic>
      <p:sp>
        <p:nvSpPr>
          <p:cNvPr id="4" name="TextBox 3"/>
          <p:cNvSpPr txBox="1"/>
          <p:nvPr/>
        </p:nvSpPr>
        <p:spPr>
          <a:xfrm>
            <a:off x="7239000" y="6488668"/>
            <a:ext cx="1905000" cy="369332"/>
          </a:xfrm>
          <a:prstGeom prst="rect">
            <a:avLst/>
          </a:prstGeom>
          <a:noFill/>
        </p:spPr>
        <p:txBody>
          <a:bodyPr wrap="square" rtlCol="0">
            <a:spAutoFit/>
          </a:bodyPr>
          <a:lstStyle/>
          <a:p>
            <a:r>
              <a:rPr lang="en-US" dirty="0" smtClean="0">
                <a:solidFill>
                  <a:srgbClr val="FF0000"/>
                </a:solidFill>
                <a:latin typeface="MrsEavesRoman" panose="02000603080000020003" pitchFamily="2" charset="0"/>
              </a:rPr>
              <a:t>Month Date, Year</a:t>
            </a:r>
            <a:endParaRPr lang="en-US" dirty="0">
              <a:solidFill>
                <a:srgbClr val="FF0000"/>
              </a:solidFill>
              <a:latin typeface="MrsEavesRoman" panose="02000603080000020003" pitchFamily="2" charset="0"/>
            </a:endParaRPr>
          </a:p>
        </p:txBody>
      </p:sp>
      <p:sp>
        <p:nvSpPr>
          <p:cNvPr id="8" name="Rectangle 7"/>
          <p:cNvSpPr/>
          <p:nvPr/>
        </p:nvSpPr>
        <p:spPr>
          <a:xfrm>
            <a:off x="0" y="0"/>
            <a:ext cx="1299411" cy="6858000"/>
          </a:xfrm>
          <a:prstGeom prst="rect">
            <a:avLst/>
          </a:prstGeom>
          <a:solidFill>
            <a:srgbClr val="61B6D3"/>
          </a:solidFill>
          <a:ln>
            <a:solidFill>
              <a:srgbClr val="61B6D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993" y="126294"/>
            <a:ext cx="1028007" cy="1169106"/>
          </a:xfrm>
          <a:prstGeom prst="rect">
            <a:avLst/>
          </a:prstGeom>
          <a:effectLst>
            <a:outerShdw blurRad="38100" dist="76200" dir="2700000" algn="ctr" rotWithShape="0">
              <a:srgbClr val="000000">
                <a:alpha val="43000"/>
              </a:srgbClr>
            </a:outerShdw>
          </a:effectLst>
        </p:spPr>
      </p:pic>
    </p:spTree>
    <p:extLst>
      <p:ext uri="{BB962C8B-B14F-4D97-AF65-F5344CB8AC3E}">
        <p14:creationId xmlns:p14="http://schemas.microsoft.com/office/powerpoint/2010/main" val="4060554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156" y="126295"/>
            <a:ext cx="7834844" cy="1169106"/>
          </a:xfrm>
        </p:spPr>
        <p:txBody>
          <a:bodyPr/>
          <a:lstStyle/>
          <a:p>
            <a:pPr algn="ctr"/>
            <a:r>
              <a:rPr lang="en-US" dirty="0" smtClean="0">
                <a:latin typeface="MrsEavesRoman" panose="02000603080000020003" pitchFamily="2" charset="0"/>
              </a:rPr>
              <a:t>The Wage Gap</a:t>
            </a:r>
            <a:endParaRPr lang="en-US" dirty="0">
              <a:latin typeface="MrsEavesRoman" panose="02000603080000020003" pitchFamily="2" charset="0"/>
            </a:endParaRPr>
          </a:p>
        </p:txBody>
      </p:sp>
      <p:sp>
        <p:nvSpPr>
          <p:cNvPr id="3" name="Subtitle 2"/>
          <p:cNvSpPr>
            <a:spLocks noGrp="1"/>
          </p:cNvSpPr>
          <p:nvPr>
            <p:ph type="subTitle" idx="1"/>
          </p:nvPr>
        </p:nvSpPr>
        <p:spPr>
          <a:xfrm>
            <a:off x="1676400" y="1600200"/>
            <a:ext cx="7086600" cy="4876800"/>
          </a:xfrm>
        </p:spPr>
        <p:txBody>
          <a:bodyPr>
            <a:normAutofit/>
          </a:bodyPr>
          <a:lstStyle/>
          <a:p>
            <a:pPr marL="342900" indent="-342900" algn="l">
              <a:buFont typeface="Arial" panose="020B0604020202020204" pitchFamily="34" charset="0"/>
              <a:buChar char="•"/>
            </a:pPr>
            <a:r>
              <a:rPr lang="en-US" dirty="0">
                <a:solidFill>
                  <a:srgbClr val="000000"/>
                </a:solidFill>
                <a:latin typeface="MrsEavesRoman" panose="02000603080000020003" pitchFamily="2" charset="0"/>
              </a:rPr>
              <a:t>In the United States, women on average earn 78 cents for every dollar their male counterparts make</a:t>
            </a:r>
          </a:p>
          <a:p>
            <a:pPr marL="342900" indent="-342900" algn="l">
              <a:buFont typeface="Arial" panose="020B0604020202020204" pitchFamily="34" charset="0"/>
              <a:buChar char="•"/>
            </a:pPr>
            <a:r>
              <a:rPr lang="en-US" dirty="0">
                <a:solidFill>
                  <a:srgbClr val="000000"/>
                </a:solidFill>
                <a:latin typeface="MrsEavesRoman" panose="02000603080000020003" pitchFamily="2" charset="0"/>
              </a:rPr>
              <a:t>Women of color face an even greater disparity</a:t>
            </a:r>
          </a:p>
          <a:p>
            <a:pPr marL="800100" lvl="1" indent="-342900" algn="l">
              <a:buFont typeface="Arial" panose="020B0604020202020204" pitchFamily="34" charset="0"/>
              <a:buChar char="•"/>
            </a:pPr>
            <a:r>
              <a:rPr lang="en-US" dirty="0">
                <a:solidFill>
                  <a:srgbClr val="000000"/>
                </a:solidFill>
                <a:latin typeface="MrsEavesRoman" panose="02000603080000020003" pitchFamily="2" charset="0"/>
              </a:rPr>
              <a:t>African American women: 64 cents per white male dollar</a:t>
            </a:r>
          </a:p>
          <a:p>
            <a:pPr marL="800100" lvl="1" indent="-342900" algn="l">
              <a:buFont typeface="Arial" panose="020B0604020202020204" pitchFamily="34" charset="0"/>
              <a:buChar char="•"/>
            </a:pPr>
            <a:r>
              <a:rPr lang="en-US" dirty="0">
                <a:solidFill>
                  <a:srgbClr val="000000"/>
                </a:solidFill>
                <a:latin typeface="MrsEavesRoman" panose="02000603080000020003" pitchFamily="2" charset="0"/>
              </a:rPr>
              <a:t>Latina women: 54 cents per white male dollar</a:t>
            </a:r>
          </a:p>
          <a:p>
            <a:pPr marL="342900" indent="-342900" algn="l">
              <a:buFont typeface="Arial" panose="020B0604020202020204" pitchFamily="34" charset="0"/>
              <a:buChar char="•"/>
            </a:pPr>
            <a:r>
              <a:rPr lang="en-US" dirty="0">
                <a:solidFill>
                  <a:srgbClr val="000000"/>
                </a:solidFill>
                <a:latin typeface="MrsEavesRoman" panose="02000603080000020003" pitchFamily="2" charset="0"/>
              </a:rPr>
              <a:t>In Canada, women on average earn 81 percent of what their male counterparts make</a:t>
            </a:r>
          </a:p>
        </p:txBody>
      </p:sp>
      <p:sp>
        <p:nvSpPr>
          <p:cNvPr id="8" name="Rectangle 7"/>
          <p:cNvSpPr/>
          <p:nvPr/>
        </p:nvSpPr>
        <p:spPr>
          <a:xfrm>
            <a:off x="0" y="0"/>
            <a:ext cx="1299411" cy="6858000"/>
          </a:xfrm>
          <a:prstGeom prst="rect">
            <a:avLst/>
          </a:prstGeom>
          <a:solidFill>
            <a:srgbClr val="61B6D3"/>
          </a:solidFill>
          <a:ln>
            <a:solidFill>
              <a:srgbClr val="61B6D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993" y="126294"/>
            <a:ext cx="1028007" cy="1169106"/>
          </a:xfrm>
          <a:prstGeom prst="rect">
            <a:avLst/>
          </a:prstGeom>
          <a:effectLst>
            <a:outerShdw blurRad="38100" dist="76200" dir="2700000" algn="ctr" rotWithShape="0">
              <a:srgbClr val="000000">
                <a:alpha val="43000"/>
              </a:srgbClr>
            </a:outerShdw>
          </a:effectLst>
        </p:spPr>
      </p:pic>
      <p:sp>
        <p:nvSpPr>
          <p:cNvPr id="9" name="Footer Placeholder 2"/>
          <p:cNvSpPr>
            <a:spLocks noGrp="1"/>
          </p:cNvSpPr>
          <p:nvPr>
            <p:ph type="ftr" sz="quarter" idx="11"/>
          </p:nvPr>
        </p:nvSpPr>
        <p:spPr>
          <a:xfrm>
            <a:off x="6057900" y="6477000"/>
            <a:ext cx="3086100" cy="365125"/>
          </a:xfrm>
        </p:spPr>
        <p:txBody>
          <a:bodyPr/>
          <a:lstStyle/>
          <a:p>
            <a:pPr algn="r"/>
            <a:r>
              <a:rPr lang="en-US" dirty="0" smtClean="0">
                <a:solidFill>
                  <a:srgbClr val="000000"/>
                </a:solidFill>
                <a:latin typeface="Adobe Garamond Pro" pitchFamily="18" charset="0"/>
              </a:rPr>
              <a:t>Closing the Gender Wage Gap</a:t>
            </a:r>
            <a:endParaRPr lang="en-US" dirty="0">
              <a:solidFill>
                <a:srgbClr val="000000"/>
              </a:solidFill>
              <a:latin typeface="Adobe Garamond Pro" pitchFamily="18" charset="0"/>
            </a:endParaRPr>
          </a:p>
        </p:txBody>
      </p:sp>
    </p:spTree>
    <p:extLst>
      <p:ext uri="{BB962C8B-B14F-4D97-AF65-F5344CB8AC3E}">
        <p14:creationId xmlns:p14="http://schemas.microsoft.com/office/powerpoint/2010/main" val="1820855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156" y="126295"/>
            <a:ext cx="7834844" cy="1169106"/>
          </a:xfrm>
        </p:spPr>
        <p:txBody>
          <a:bodyPr>
            <a:normAutofit/>
          </a:bodyPr>
          <a:lstStyle/>
          <a:p>
            <a:pPr algn="ctr"/>
            <a:r>
              <a:rPr lang="en-US" sz="5000" dirty="0" smtClean="0">
                <a:latin typeface="MrsEavesRoman" panose="02000603080000020003" pitchFamily="2" charset="0"/>
              </a:rPr>
              <a:t>Pay Equity: A Jewish Issue</a:t>
            </a:r>
            <a:endParaRPr lang="en-US" sz="5000" dirty="0">
              <a:latin typeface="MrsEavesRoman" panose="02000603080000020003" pitchFamily="2" charset="0"/>
            </a:endParaRPr>
          </a:p>
        </p:txBody>
      </p:sp>
      <p:sp>
        <p:nvSpPr>
          <p:cNvPr id="3" name="Subtitle 2"/>
          <p:cNvSpPr>
            <a:spLocks noGrp="1"/>
          </p:cNvSpPr>
          <p:nvPr>
            <p:ph type="subTitle" idx="1"/>
          </p:nvPr>
        </p:nvSpPr>
        <p:spPr>
          <a:xfrm>
            <a:off x="1676400" y="1600200"/>
            <a:ext cx="7086600" cy="4876800"/>
          </a:xfrm>
        </p:spPr>
        <p:txBody>
          <a:bodyPr>
            <a:normAutofit/>
          </a:bodyPr>
          <a:lstStyle/>
          <a:p>
            <a:pPr marL="342900" indent="-342900" algn="l">
              <a:buFont typeface="Arial" panose="020B0604020202020204" pitchFamily="34" charset="0"/>
              <a:buChar char="•"/>
            </a:pPr>
            <a:r>
              <a:rPr lang="en-US" dirty="0" smtClean="0">
                <a:solidFill>
                  <a:srgbClr val="000000"/>
                </a:solidFill>
                <a:latin typeface="MrsEavesRoman" panose="02000603080000020003" pitchFamily="2" charset="0"/>
              </a:rPr>
              <a:t>“You shall not defraud your fellow Israelite. You shall not commit robbery. The wages of a laborer shall not remain with you until morning.” (Leviticus 19:13)</a:t>
            </a:r>
          </a:p>
          <a:p>
            <a:pPr marL="342900" indent="-342900" algn="l">
              <a:buFont typeface="Arial" panose="020B0604020202020204" pitchFamily="34" charset="0"/>
              <a:buChar char="•"/>
            </a:pPr>
            <a:r>
              <a:rPr lang="en-US" dirty="0" smtClean="0">
                <a:solidFill>
                  <a:srgbClr val="000000"/>
                </a:solidFill>
                <a:latin typeface="MrsEavesRoman" panose="02000603080000020003" pitchFamily="2" charset="0"/>
              </a:rPr>
              <a:t>“And God created humans in God’s own image, in the image of God, God created them; male and female, God created them” (Genesis 1:27). We are all created </a:t>
            </a:r>
            <a:r>
              <a:rPr lang="en-US" i="1" dirty="0" err="1" smtClean="0">
                <a:solidFill>
                  <a:srgbClr val="000000"/>
                </a:solidFill>
                <a:latin typeface="MrsEavesRoman" panose="02000603080000020003" pitchFamily="2" charset="0"/>
              </a:rPr>
              <a:t>b’tzelem</a:t>
            </a:r>
            <a:r>
              <a:rPr lang="en-US" i="1" dirty="0" smtClean="0">
                <a:solidFill>
                  <a:srgbClr val="000000"/>
                </a:solidFill>
                <a:latin typeface="MrsEavesRoman" panose="02000603080000020003" pitchFamily="2" charset="0"/>
              </a:rPr>
              <a:t> Elohim</a:t>
            </a:r>
            <a:r>
              <a:rPr lang="en-US" dirty="0" smtClean="0">
                <a:solidFill>
                  <a:srgbClr val="000000"/>
                </a:solidFill>
                <a:latin typeface="MrsEavesRoman" panose="02000603080000020003" pitchFamily="2" charset="0"/>
              </a:rPr>
              <a:t>, in the image of God, and we should all be treated equally</a:t>
            </a:r>
            <a:endParaRPr lang="en-US" dirty="0">
              <a:solidFill>
                <a:srgbClr val="000000"/>
              </a:solidFill>
              <a:latin typeface="MrsEavesRoman" panose="02000603080000020003" pitchFamily="2" charset="0"/>
            </a:endParaRPr>
          </a:p>
        </p:txBody>
      </p:sp>
      <p:sp>
        <p:nvSpPr>
          <p:cNvPr id="8" name="Rectangle 7"/>
          <p:cNvSpPr/>
          <p:nvPr/>
        </p:nvSpPr>
        <p:spPr>
          <a:xfrm>
            <a:off x="0" y="0"/>
            <a:ext cx="1299411" cy="6858000"/>
          </a:xfrm>
          <a:prstGeom prst="rect">
            <a:avLst/>
          </a:prstGeom>
          <a:solidFill>
            <a:srgbClr val="61B6D3"/>
          </a:solidFill>
          <a:ln>
            <a:solidFill>
              <a:srgbClr val="61B6D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993" y="126294"/>
            <a:ext cx="1028007" cy="1169106"/>
          </a:xfrm>
          <a:prstGeom prst="rect">
            <a:avLst/>
          </a:prstGeom>
          <a:effectLst>
            <a:outerShdw blurRad="38100" dist="76200" dir="2700000" algn="ctr" rotWithShape="0">
              <a:srgbClr val="000000">
                <a:alpha val="43000"/>
              </a:srgbClr>
            </a:outerShdw>
          </a:effectLst>
        </p:spPr>
      </p:pic>
      <p:sp>
        <p:nvSpPr>
          <p:cNvPr id="9" name="Footer Placeholder 2"/>
          <p:cNvSpPr>
            <a:spLocks noGrp="1"/>
          </p:cNvSpPr>
          <p:nvPr>
            <p:ph type="ftr" sz="quarter" idx="11"/>
          </p:nvPr>
        </p:nvSpPr>
        <p:spPr>
          <a:xfrm>
            <a:off x="6057900" y="6477000"/>
            <a:ext cx="3086100" cy="365125"/>
          </a:xfrm>
        </p:spPr>
        <p:txBody>
          <a:bodyPr/>
          <a:lstStyle/>
          <a:p>
            <a:pPr algn="r"/>
            <a:r>
              <a:rPr lang="en-US" dirty="0" smtClean="0">
                <a:solidFill>
                  <a:srgbClr val="000000"/>
                </a:solidFill>
                <a:latin typeface="Adobe Garamond Pro" pitchFamily="18" charset="0"/>
              </a:rPr>
              <a:t>Closing the Gender Wage Gap</a:t>
            </a:r>
            <a:endParaRPr lang="en-US" dirty="0">
              <a:solidFill>
                <a:srgbClr val="000000"/>
              </a:solidFill>
              <a:latin typeface="Adobe Garamond Pro" pitchFamily="18" charset="0"/>
            </a:endParaRPr>
          </a:p>
        </p:txBody>
      </p:sp>
    </p:spTree>
    <p:extLst>
      <p:ext uri="{BB962C8B-B14F-4D97-AF65-F5344CB8AC3E}">
        <p14:creationId xmlns:p14="http://schemas.microsoft.com/office/powerpoint/2010/main" val="688064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156" y="126295"/>
            <a:ext cx="7834844" cy="1169106"/>
          </a:xfrm>
        </p:spPr>
        <p:txBody>
          <a:bodyPr>
            <a:noAutofit/>
          </a:bodyPr>
          <a:lstStyle/>
          <a:p>
            <a:r>
              <a:rPr lang="en-US" sz="5000" dirty="0">
                <a:latin typeface="MrsEavesRoman" panose="02000603080000020003" pitchFamily="2" charset="0"/>
              </a:rPr>
              <a:t>Existing </a:t>
            </a:r>
            <a:r>
              <a:rPr lang="en-US" sz="5000" dirty="0" smtClean="0">
                <a:latin typeface="MrsEavesRoman" panose="02000603080000020003" pitchFamily="2" charset="0"/>
              </a:rPr>
              <a:t>Legislation: U.S.</a:t>
            </a:r>
            <a:endParaRPr lang="en-US" sz="5000" dirty="0">
              <a:latin typeface="MrsEavesRoman" panose="02000603080000020003" pitchFamily="2" charset="0"/>
            </a:endParaRPr>
          </a:p>
        </p:txBody>
      </p:sp>
      <p:sp>
        <p:nvSpPr>
          <p:cNvPr id="3" name="Subtitle 2"/>
          <p:cNvSpPr>
            <a:spLocks noGrp="1"/>
          </p:cNvSpPr>
          <p:nvPr>
            <p:ph type="subTitle" idx="1"/>
          </p:nvPr>
        </p:nvSpPr>
        <p:spPr>
          <a:xfrm>
            <a:off x="1676400" y="1600200"/>
            <a:ext cx="7086600" cy="4876800"/>
          </a:xfrm>
        </p:spPr>
        <p:txBody>
          <a:bodyPr>
            <a:normAutofit fontScale="92500" lnSpcReduction="20000"/>
          </a:bodyPr>
          <a:lstStyle/>
          <a:p>
            <a:pPr marL="342900" indent="-342900" algn="l">
              <a:buFont typeface="Arial" panose="020B0604020202020204" pitchFamily="34" charset="0"/>
              <a:buChar char="•"/>
            </a:pPr>
            <a:r>
              <a:rPr lang="en-US" dirty="0">
                <a:solidFill>
                  <a:srgbClr val="000000"/>
                </a:solidFill>
                <a:latin typeface="MrsEavesRoman" panose="02000603080000020003" pitchFamily="2" charset="0"/>
              </a:rPr>
              <a:t>1963: Congress passes the </a:t>
            </a:r>
            <a:r>
              <a:rPr lang="en-US" b="1" dirty="0">
                <a:solidFill>
                  <a:srgbClr val="000000"/>
                </a:solidFill>
                <a:latin typeface="MrsEavesRoman" panose="02000603080000020003" pitchFamily="2" charset="0"/>
              </a:rPr>
              <a:t>Equal Pay Act</a:t>
            </a:r>
            <a:r>
              <a:rPr lang="en-US" dirty="0">
                <a:solidFill>
                  <a:srgbClr val="000000"/>
                </a:solidFill>
                <a:latin typeface="MrsEavesRoman" panose="02000603080000020003" pitchFamily="2" charset="0"/>
              </a:rPr>
              <a:t>, declaring that employers can no longer pay men and women different salaries for performing equal work</a:t>
            </a:r>
          </a:p>
          <a:p>
            <a:pPr marL="800100" lvl="1" indent="-342900" algn="l">
              <a:buFont typeface="Arial" panose="020B0604020202020204" pitchFamily="34" charset="0"/>
              <a:buChar char="•"/>
            </a:pPr>
            <a:r>
              <a:rPr lang="en-US" dirty="0">
                <a:solidFill>
                  <a:srgbClr val="000000"/>
                </a:solidFill>
                <a:latin typeface="MrsEavesRoman" panose="02000603080000020003" pitchFamily="2" charset="0"/>
              </a:rPr>
              <a:t>At the time, women on average earned 59 cents on the dollar</a:t>
            </a:r>
          </a:p>
          <a:p>
            <a:pPr marL="800100" lvl="1" indent="-342900" algn="l">
              <a:buFont typeface="Arial" panose="020B0604020202020204" pitchFamily="34" charset="0"/>
              <a:buChar char="•"/>
            </a:pPr>
            <a:r>
              <a:rPr lang="en-US" dirty="0">
                <a:solidFill>
                  <a:srgbClr val="000000"/>
                </a:solidFill>
                <a:latin typeface="MrsEavesRoman" panose="02000603080000020003" pitchFamily="2" charset="0"/>
              </a:rPr>
              <a:t>The wage gap has narrowed, but is nowhere near closed </a:t>
            </a:r>
          </a:p>
          <a:p>
            <a:pPr marL="342900" indent="-342900" algn="l">
              <a:buFont typeface="Arial" panose="020B0604020202020204" pitchFamily="34" charset="0"/>
              <a:buChar char="•"/>
            </a:pPr>
            <a:endParaRPr lang="en-US" dirty="0">
              <a:solidFill>
                <a:srgbClr val="000000"/>
              </a:solidFill>
              <a:latin typeface="MrsEavesRoman" panose="02000603080000020003" pitchFamily="2" charset="0"/>
            </a:endParaRPr>
          </a:p>
          <a:p>
            <a:pPr marL="342900" indent="-342900" algn="l">
              <a:buFont typeface="Arial" panose="020B0604020202020204" pitchFamily="34" charset="0"/>
              <a:buChar char="•"/>
            </a:pPr>
            <a:r>
              <a:rPr lang="en-US" dirty="0">
                <a:solidFill>
                  <a:srgbClr val="000000"/>
                </a:solidFill>
                <a:latin typeface="MrsEavesRoman" panose="02000603080000020003" pitchFamily="2" charset="0"/>
              </a:rPr>
              <a:t>2009: The </a:t>
            </a:r>
            <a:r>
              <a:rPr lang="en-US" b="1" dirty="0">
                <a:solidFill>
                  <a:srgbClr val="000000"/>
                </a:solidFill>
                <a:latin typeface="MrsEavesRoman" panose="02000603080000020003" pitchFamily="2" charset="0"/>
              </a:rPr>
              <a:t>Lilly Ledbetter Fair Pay Act </a:t>
            </a:r>
            <a:r>
              <a:rPr lang="en-US" dirty="0">
                <a:solidFill>
                  <a:srgbClr val="000000"/>
                </a:solidFill>
                <a:latin typeface="MrsEavesRoman" panose="02000603080000020003" pitchFamily="2" charset="0"/>
              </a:rPr>
              <a:t>ensures that individuals subjected to unlawful pay discrimination can assert their rights under the federal anti-discrimination laws</a:t>
            </a:r>
          </a:p>
          <a:p>
            <a:pPr marL="800100" lvl="1" indent="-342900" algn="l">
              <a:buFont typeface="Arial" panose="020B0604020202020204" pitchFamily="34" charset="0"/>
              <a:buChar char="•"/>
            </a:pPr>
            <a:r>
              <a:rPr lang="en-US" i="1" dirty="0">
                <a:solidFill>
                  <a:srgbClr val="000000"/>
                </a:solidFill>
                <a:latin typeface="MrsEavesRoman" panose="02000603080000020003" pitchFamily="2" charset="0"/>
              </a:rPr>
              <a:t>Ledbetter v. Goodyear Tire &amp; Rubber Co. </a:t>
            </a:r>
            <a:r>
              <a:rPr lang="en-US" dirty="0">
                <a:solidFill>
                  <a:srgbClr val="000000"/>
                </a:solidFill>
                <a:latin typeface="MrsEavesRoman" panose="02000603080000020003" pitchFamily="2" charset="0"/>
              </a:rPr>
              <a:t>(2007): Ledbetter could not sue because it had been more than 180 days since her first discriminatory paycheck</a:t>
            </a:r>
          </a:p>
          <a:p>
            <a:pPr marL="800100" lvl="1" indent="-342900" algn="l">
              <a:buFont typeface="Arial" panose="020B0604020202020204" pitchFamily="34" charset="0"/>
              <a:buChar char="•"/>
            </a:pPr>
            <a:r>
              <a:rPr lang="en-US" dirty="0">
                <a:solidFill>
                  <a:srgbClr val="000000"/>
                </a:solidFill>
                <a:latin typeface="MrsEavesRoman" panose="02000603080000020003" pitchFamily="2" charset="0"/>
              </a:rPr>
              <a:t>But—she did not learn she was being paid less until several years of work</a:t>
            </a:r>
          </a:p>
          <a:p>
            <a:pPr marL="800100" lvl="1" indent="-342900" algn="l">
              <a:buFont typeface="Arial" panose="020B0604020202020204" pitchFamily="34" charset="0"/>
              <a:buChar char="•"/>
            </a:pPr>
            <a:r>
              <a:rPr lang="en-US" dirty="0">
                <a:solidFill>
                  <a:srgbClr val="000000"/>
                </a:solidFill>
                <a:latin typeface="MrsEavesRoman" panose="02000603080000020003" pitchFamily="2" charset="0"/>
              </a:rPr>
              <a:t>With this law, each discriminatory paycheck resets the 180-day limit to file a claim</a:t>
            </a:r>
            <a:br>
              <a:rPr lang="en-US" dirty="0">
                <a:solidFill>
                  <a:srgbClr val="000000"/>
                </a:solidFill>
                <a:latin typeface="MrsEavesRoman" panose="02000603080000020003" pitchFamily="2" charset="0"/>
              </a:rPr>
            </a:br>
            <a:endParaRPr lang="en-US" dirty="0">
              <a:solidFill>
                <a:srgbClr val="000000"/>
              </a:solidFill>
              <a:latin typeface="MrsEavesRoman" panose="02000603080000020003" pitchFamily="2" charset="0"/>
            </a:endParaRPr>
          </a:p>
          <a:p>
            <a:pPr marL="342900" indent="-342900" algn="l">
              <a:buFont typeface="Arial" panose="020B0604020202020204" pitchFamily="34" charset="0"/>
              <a:buChar char="•"/>
            </a:pPr>
            <a:endParaRPr lang="en-US" dirty="0">
              <a:solidFill>
                <a:srgbClr val="000000"/>
              </a:solidFill>
              <a:latin typeface="MrsEavesRoman" panose="02000603080000020003" pitchFamily="2" charset="0"/>
            </a:endParaRPr>
          </a:p>
        </p:txBody>
      </p:sp>
      <p:sp>
        <p:nvSpPr>
          <p:cNvPr id="8" name="Rectangle 7"/>
          <p:cNvSpPr/>
          <p:nvPr/>
        </p:nvSpPr>
        <p:spPr>
          <a:xfrm>
            <a:off x="0" y="0"/>
            <a:ext cx="1299411" cy="6858000"/>
          </a:xfrm>
          <a:prstGeom prst="rect">
            <a:avLst/>
          </a:prstGeom>
          <a:solidFill>
            <a:srgbClr val="61B6D3"/>
          </a:solidFill>
          <a:ln>
            <a:solidFill>
              <a:srgbClr val="61B6D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993" y="126294"/>
            <a:ext cx="1028007" cy="1169106"/>
          </a:xfrm>
          <a:prstGeom prst="rect">
            <a:avLst/>
          </a:prstGeom>
          <a:effectLst>
            <a:outerShdw blurRad="38100" dist="76200" dir="2700000" algn="ctr" rotWithShape="0">
              <a:srgbClr val="000000">
                <a:alpha val="43000"/>
              </a:srgbClr>
            </a:outerShdw>
          </a:effectLst>
        </p:spPr>
      </p:pic>
      <p:sp>
        <p:nvSpPr>
          <p:cNvPr id="9" name="Footer Placeholder 2"/>
          <p:cNvSpPr>
            <a:spLocks noGrp="1"/>
          </p:cNvSpPr>
          <p:nvPr>
            <p:ph type="ftr" sz="quarter" idx="11"/>
          </p:nvPr>
        </p:nvSpPr>
        <p:spPr>
          <a:xfrm>
            <a:off x="6057900" y="6477000"/>
            <a:ext cx="3086100" cy="365125"/>
          </a:xfrm>
        </p:spPr>
        <p:txBody>
          <a:bodyPr/>
          <a:lstStyle/>
          <a:p>
            <a:pPr algn="r"/>
            <a:r>
              <a:rPr lang="en-US" dirty="0" smtClean="0">
                <a:solidFill>
                  <a:srgbClr val="000000"/>
                </a:solidFill>
                <a:latin typeface="Adobe Garamond Pro" pitchFamily="18" charset="0"/>
              </a:rPr>
              <a:t>Closing the Gender Wage Gap</a:t>
            </a:r>
            <a:endParaRPr lang="en-US" dirty="0">
              <a:solidFill>
                <a:srgbClr val="000000"/>
              </a:solidFill>
              <a:latin typeface="Adobe Garamond Pro" pitchFamily="18" charset="0"/>
            </a:endParaRPr>
          </a:p>
        </p:txBody>
      </p:sp>
    </p:spTree>
    <p:extLst>
      <p:ext uri="{BB962C8B-B14F-4D97-AF65-F5344CB8AC3E}">
        <p14:creationId xmlns:p14="http://schemas.microsoft.com/office/powerpoint/2010/main" val="2142732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156" y="126295"/>
            <a:ext cx="7834844" cy="1169106"/>
          </a:xfrm>
        </p:spPr>
        <p:txBody>
          <a:bodyPr>
            <a:normAutofit/>
          </a:bodyPr>
          <a:lstStyle/>
          <a:p>
            <a:pPr algn="ctr"/>
            <a:r>
              <a:rPr lang="en-US" sz="5000" dirty="0" smtClean="0">
                <a:latin typeface="MrsEavesRoman" panose="02000603080000020003" pitchFamily="2" charset="0"/>
              </a:rPr>
              <a:t>Existing Legislation: U.S.</a:t>
            </a:r>
            <a:endParaRPr lang="en-US" sz="5000" dirty="0">
              <a:latin typeface="MrsEavesRoman" panose="02000603080000020003" pitchFamily="2" charset="0"/>
            </a:endParaRPr>
          </a:p>
        </p:txBody>
      </p:sp>
      <p:sp>
        <p:nvSpPr>
          <p:cNvPr id="3" name="Subtitle 2"/>
          <p:cNvSpPr>
            <a:spLocks noGrp="1"/>
          </p:cNvSpPr>
          <p:nvPr>
            <p:ph type="subTitle" idx="1"/>
          </p:nvPr>
        </p:nvSpPr>
        <p:spPr>
          <a:xfrm>
            <a:off x="1676400" y="1600200"/>
            <a:ext cx="7086600" cy="4876800"/>
          </a:xfrm>
        </p:spPr>
        <p:txBody>
          <a:bodyPr>
            <a:normAutofit/>
          </a:bodyPr>
          <a:lstStyle/>
          <a:p>
            <a:pPr marL="342900" indent="-342900" algn="l">
              <a:buFont typeface="Arial" panose="020B0604020202020204" pitchFamily="34" charset="0"/>
              <a:buChar char="•"/>
            </a:pPr>
            <a:r>
              <a:rPr lang="en-US" sz="2200" dirty="0">
                <a:solidFill>
                  <a:srgbClr val="000000"/>
                </a:solidFill>
                <a:latin typeface="MrsEavesRoman" panose="02000603080000020003" pitchFamily="2" charset="0"/>
              </a:rPr>
              <a:t>April 8, 2014 (</a:t>
            </a:r>
            <a:r>
              <a:rPr lang="en-US" sz="2200" b="1" dirty="0">
                <a:solidFill>
                  <a:srgbClr val="000000"/>
                </a:solidFill>
                <a:latin typeface="MrsEavesRoman" panose="02000603080000020003" pitchFamily="2" charset="0"/>
              </a:rPr>
              <a:t>Equal Pay Day</a:t>
            </a:r>
            <a:r>
              <a:rPr lang="en-US" sz="2200" dirty="0">
                <a:solidFill>
                  <a:srgbClr val="000000"/>
                </a:solidFill>
                <a:latin typeface="MrsEavesRoman" panose="02000603080000020003" pitchFamily="2" charset="0"/>
              </a:rPr>
              <a:t>): President Obama took two executive actions to fight gender-based wage discrimination for federal contractors, covering about 1 in 5 workers in the U.S.</a:t>
            </a:r>
          </a:p>
          <a:p>
            <a:pPr marL="342900" indent="-342900" algn="l">
              <a:buFont typeface="Arial" panose="020B0604020202020204" pitchFamily="34" charset="0"/>
              <a:buChar char="•"/>
            </a:pPr>
            <a:r>
              <a:rPr lang="en-US" sz="2200" dirty="0">
                <a:solidFill>
                  <a:srgbClr val="000000"/>
                </a:solidFill>
                <a:latin typeface="MrsEavesRoman" panose="02000603080000020003" pitchFamily="2" charset="0"/>
              </a:rPr>
              <a:t>Executive order: bans retaliation for disclosure of compensation information for all federal contractors</a:t>
            </a:r>
          </a:p>
          <a:p>
            <a:pPr marL="342900" indent="-342900" algn="l">
              <a:buFont typeface="Arial" panose="020B0604020202020204" pitchFamily="34" charset="0"/>
              <a:buChar char="•"/>
            </a:pPr>
            <a:r>
              <a:rPr lang="en-US" sz="2200" dirty="0">
                <a:solidFill>
                  <a:srgbClr val="000000"/>
                </a:solidFill>
                <a:latin typeface="MrsEavesRoman" panose="02000603080000020003" pitchFamily="2" charset="0"/>
              </a:rPr>
              <a:t>Presidential memorandum: calls on the Department of Labor to require federal contractors to submit compensation data by sex and race</a:t>
            </a:r>
          </a:p>
          <a:p>
            <a:pPr marL="342900" indent="-342900" algn="l">
              <a:buFont typeface="Arial" panose="020B0604020202020204" pitchFamily="34" charset="0"/>
              <a:buChar char="•"/>
            </a:pPr>
            <a:r>
              <a:rPr lang="en-US" sz="2200" dirty="0">
                <a:solidFill>
                  <a:srgbClr val="000000"/>
                </a:solidFill>
                <a:latin typeface="MrsEavesRoman" panose="02000603080000020003" pitchFamily="2" charset="0"/>
              </a:rPr>
              <a:t>In the States: Some states have no laws (Mississippi, Alabama), and others have strong protections against unequal pay (New York, West Virginia)</a:t>
            </a:r>
          </a:p>
        </p:txBody>
      </p:sp>
      <p:sp>
        <p:nvSpPr>
          <p:cNvPr id="8" name="Rectangle 7"/>
          <p:cNvSpPr/>
          <p:nvPr/>
        </p:nvSpPr>
        <p:spPr>
          <a:xfrm>
            <a:off x="0" y="0"/>
            <a:ext cx="1299411" cy="6858000"/>
          </a:xfrm>
          <a:prstGeom prst="rect">
            <a:avLst/>
          </a:prstGeom>
          <a:solidFill>
            <a:srgbClr val="61B6D3"/>
          </a:solidFill>
          <a:ln>
            <a:solidFill>
              <a:srgbClr val="61B6D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993" y="126294"/>
            <a:ext cx="1028007" cy="1169106"/>
          </a:xfrm>
          <a:prstGeom prst="rect">
            <a:avLst/>
          </a:prstGeom>
          <a:effectLst>
            <a:outerShdw blurRad="38100" dist="76200" dir="2700000" algn="ctr" rotWithShape="0">
              <a:srgbClr val="000000">
                <a:alpha val="43000"/>
              </a:srgbClr>
            </a:outerShdw>
          </a:effectLst>
        </p:spPr>
      </p:pic>
      <p:sp>
        <p:nvSpPr>
          <p:cNvPr id="9" name="Footer Placeholder 2"/>
          <p:cNvSpPr>
            <a:spLocks noGrp="1"/>
          </p:cNvSpPr>
          <p:nvPr>
            <p:ph type="ftr" sz="quarter" idx="11"/>
          </p:nvPr>
        </p:nvSpPr>
        <p:spPr>
          <a:xfrm>
            <a:off x="6057900" y="6477000"/>
            <a:ext cx="3086100" cy="365125"/>
          </a:xfrm>
        </p:spPr>
        <p:txBody>
          <a:bodyPr/>
          <a:lstStyle/>
          <a:p>
            <a:pPr algn="r"/>
            <a:r>
              <a:rPr lang="en-US" dirty="0" smtClean="0">
                <a:solidFill>
                  <a:srgbClr val="000000"/>
                </a:solidFill>
                <a:latin typeface="Adobe Garamond Pro" pitchFamily="18" charset="0"/>
              </a:rPr>
              <a:t>Closing the Gender Wage Gap</a:t>
            </a:r>
            <a:endParaRPr lang="en-US" dirty="0">
              <a:solidFill>
                <a:srgbClr val="000000"/>
              </a:solidFill>
              <a:latin typeface="Adobe Garamond Pro" pitchFamily="18" charset="0"/>
            </a:endParaRPr>
          </a:p>
        </p:txBody>
      </p:sp>
    </p:spTree>
    <p:extLst>
      <p:ext uri="{BB962C8B-B14F-4D97-AF65-F5344CB8AC3E}">
        <p14:creationId xmlns:p14="http://schemas.microsoft.com/office/powerpoint/2010/main" val="3252678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156" y="126295"/>
            <a:ext cx="7834844" cy="1169106"/>
          </a:xfrm>
        </p:spPr>
        <p:txBody>
          <a:bodyPr>
            <a:normAutofit fontScale="90000"/>
          </a:bodyPr>
          <a:lstStyle/>
          <a:p>
            <a:r>
              <a:rPr lang="en-US" sz="5000" dirty="0">
                <a:latin typeface="MrsEavesRoman" panose="02000603080000020003" pitchFamily="2" charset="0"/>
              </a:rPr>
              <a:t>Existing Legislation: Canada</a:t>
            </a:r>
          </a:p>
        </p:txBody>
      </p:sp>
      <p:sp>
        <p:nvSpPr>
          <p:cNvPr id="3" name="Subtitle 2"/>
          <p:cNvSpPr>
            <a:spLocks noGrp="1"/>
          </p:cNvSpPr>
          <p:nvPr>
            <p:ph type="subTitle" idx="1"/>
          </p:nvPr>
        </p:nvSpPr>
        <p:spPr>
          <a:xfrm>
            <a:off x="1676400" y="1600200"/>
            <a:ext cx="7086600" cy="4876800"/>
          </a:xfrm>
        </p:spPr>
        <p:txBody>
          <a:bodyPr>
            <a:normAutofit/>
          </a:bodyPr>
          <a:lstStyle/>
          <a:p>
            <a:pPr marL="342900" indent="-342900" algn="l">
              <a:buFont typeface="Arial" panose="020B0604020202020204" pitchFamily="34" charset="0"/>
              <a:buChar char="•"/>
            </a:pPr>
            <a:r>
              <a:rPr lang="en-US" b="1" dirty="0">
                <a:solidFill>
                  <a:srgbClr val="000000"/>
                </a:solidFill>
                <a:latin typeface="MrsEavesRoman" panose="02000603080000020003" pitchFamily="2" charset="0"/>
              </a:rPr>
              <a:t>Canadian Human Rights Act: </a:t>
            </a:r>
            <a:r>
              <a:rPr lang="en-US" dirty="0">
                <a:solidFill>
                  <a:srgbClr val="000000"/>
                </a:solidFill>
                <a:latin typeface="MrsEavesRoman" panose="02000603080000020003" pitchFamily="2" charset="0"/>
              </a:rPr>
              <a:t>men and women within the same organization must paid equally for substantively equal work</a:t>
            </a:r>
          </a:p>
          <a:p>
            <a:pPr marL="342900" indent="-342900" algn="l">
              <a:buFont typeface="Arial" panose="020B0604020202020204" pitchFamily="34" charset="0"/>
              <a:buChar char="•"/>
            </a:pPr>
            <a:r>
              <a:rPr lang="en-US" b="1" dirty="0">
                <a:solidFill>
                  <a:srgbClr val="000000"/>
                </a:solidFill>
                <a:latin typeface="MrsEavesRoman" panose="02000603080000020003" pitchFamily="2" charset="0"/>
              </a:rPr>
              <a:t>Equal Wages Guidelines: </a:t>
            </a:r>
            <a:r>
              <a:rPr lang="en-US" dirty="0">
                <a:solidFill>
                  <a:srgbClr val="000000"/>
                </a:solidFill>
                <a:latin typeface="MrsEavesRoman" panose="02000603080000020003" pitchFamily="2" charset="0"/>
              </a:rPr>
              <a:t>identifies four factors to evaluate the value of work—effort, responsibility, skill, and working conditions—and elaborates on additional assessment criteria</a:t>
            </a:r>
          </a:p>
          <a:p>
            <a:pPr marL="342900" indent="-342900" algn="l">
              <a:buFont typeface="Arial" panose="020B0604020202020204" pitchFamily="34" charset="0"/>
              <a:buChar char="•"/>
            </a:pPr>
            <a:r>
              <a:rPr lang="en-US" b="1" dirty="0">
                <a:solidFill>
                  <a:srgbClr val="000000"/>
                </a:solidFill>
                <a:latin typeface="MrsEavesRoman" panose="02000603080000020003" pitchFamily="2" charset="0"/>
              </a:rPr>
              <a:t>Canada </a:t>
            </a:r>
            <a:r>
              <a:rPr lang="en-US" b="1" dirty="0" err="1">
                <a:solidFill>
                  <a:srgbClr val="000000"/>
                </a:solidFill>
                <a:latin typeface="MrsEavesRoman" panose="02000603080000020003" pitchFamily="2" charset="0"/>
              </a:rPr>
              <a:t>Labour</a:t>
            </a:r>
            <a:r>
              <a:rPr lang="en-US" b="1" dirty="0">
                <a:solidFill>
                  <a:srgbClr val="000000"/>
                </a:solidFill>
                <a:latin typeface="MrsEavesRoman" panose="02000603080000020003" pitchFamily="2" charset="0"/>
              </a:rPr>
              <a:t> Code:</a:t>
            </a:r>
            <a:r>
              <a:rPr lang="en-US" dirty="0">
                <a:solidFill>
                  <a:srgbClr val="000000"/>
                </a:solidFill>
                <a:latin typeface="MrsEavesRoman" panose="02000603080000020003" pitchFamily="2" charset="0"/>
              </a:rPr>
              <a:t> gives </a:t>
            </a:r>
            <a:r>
              <a:rPr lang="en-US" dirty="0" err="1">
                <a:solidFill>
                  <a:srgbClr val="000000"/>
                </a:solidFill>
                <a:latin typeface="MrsEavesRoman" panose="02000603080000020003" pitchFamily="2" charset="0"/>
              </a:rPr>
              <a:t>Labour</a:t>
            </a:r>
            <a:r>
              <a:rPr lang="en-US" dirty="0">
                <a:solidFill>
                  <a:srgbClr val="000000"/>
                </a:solidFill>
                <a:latin typeface="MrsEavesRoman" panose="02000603080000020003" pitchFamily="2" charset="0"/>
              </a:rPr>
              <a:t> Program inspectors authority to look into an organization’s records to collect data relevant to pay equity and launch a subsequent investigation</a:t>
            </a:r>
          </a:p>
          <a:p>
            <a:pPr marL="342900" indent="-342900" algn="l">
              <a:buFont typeface="Arial" panose="020B0604020202020204" pitchFamily="34" charset="0"/>
              <a:buChar char="•"/>
            </a:pPr>
            <a:r>
              <a:rPr lang="en-US" dirty="0">
                <a:solidFill>
                  <a:srgbClr val="000000"/>
                </a:solidFill>
                <a:latin typeface="MrsEavesRoman" panose="02000603080000020003" pitchFamily="2" charset="0"/>
              </a:rPr>
              <a:t>Provinces have commissions or initiatives dedicated to pay equity</a:t>
            </a:r>
          </a:p>
        </p:txBody>
      </p:sp>
      <p:sp>
        <p:nvSpPr>
          <p:cNvPr id="8" name="Rectangle 7"/>
          <p:cNvSpPr/>
          <p:nvPr/>
        </p:nvSpPr>
        <p:spPr>
          <a:xfrm>
            <a:off x="0" y="0"/>
            <a:ext cx="1299411" cy="6858000"/>
          </a:xfrm>
          <a:prstGeom prst="rect">
            <a:avLst/>
          </a:prstGeom>
          <a:solidFill>
            <a:srgbClr val="61B6D3"/>
          </a:solidFill>
          <a:ln>
            <a:solidFill>
              <a:srgbClr val="61B6D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993" y="126294"/>
            <a:ext cx="1028007" cy="1169106"/>
          </a:xfrm>
          <a:prstGeom prst="rect">
            <a:avLst/>
          </a:prstGeom>
          <a:effectLst>
            <a:outerShdw blurRad="38100" dist="76200" dir="2700000" algn="ctr" rotWithShape="0">
              <a:srgbClr val="000000">
                <a:alpha val="43000"/>
              </a:srgbClr>
            </a:outerShdw>
          </a:effectLst>
        </p:spPr>
      </p:pic>
      <p:sp>
        <p:nvSpPr>
          <p:cNvPr id="9" name="Footer Placeholder 2"/>
          <p:cNvSpPr>
            <a:spLocks noGrp="1"/>
          </p:cNvSpPr>
          <p:nvPr>
            <p:ph type="ftr" sz="quarter" idx="11"/>
          </p:nvPr>
        </p:nvSpPr>
        <p:spPr>
          <a:xfrm>
            <a:off x="6057900" y="6477000"/>
            <a:ext cx="3086100" cy="365125"/>
          </a:xfrm>
        </p:spPr>
        <p:txBody>
          <a:bodyPr/>
          <a:lstStyle/>
          <a:p>
            <a:pPr algn="r"/>
            <a:r>
              <a:rPr lang="en-US" dirty="0" smtClean="0">
                <a:solidFill>
                  <a:srgbClr val="000000"/>
                </a:solidFill>
                <a:latin typeface="Adobe Garamond Pro" pitchFamily="18" charset="0"/>
              </a:rPr>
              <a:t>Closing the Gender Wage Gap</a:t>
            </a:r>
            <a:endParaRPr lang="en-US" dirty="0">
              <a:solidFill>
                <a:srgbClr val="000000"/>
              </a:solidFill>
              <a:latin typeface="Adobe Garamond Pro" pitchFamily="18" charset="0"/>
            </a:endParaRPr>
          </a:p>
        </p:txBody>
      </p:sp>
    </p:spTree>
    <p:extLst>
      <p:ext uri="{BB962C8B-B14F-4D97-AF65-F5344CB8AC3E}">
        <p14:creationId xmlns:p14="http://schemas.microsoft.com/office/powerpoint/2010/main" val="2851264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156" y="126295"/>
            <a:ext cx="7834844" cy="1169106"/>
          </a:xfrm>
        </p:spPr>
        <p:txBody>
          <a:bodyPr>
            <a:normAutofit/>
          </a:bodyPr>
          <a:lstStyle/>
          <a:p>
            <a:pPr algn="ctr"/>
            <a:r>
              <a:rPr lang="en-US" sz="5000" dirty="0" smtClean="0">
                <a:latin typeface="MrsEavesRoman" panose="02000603080000020003" pitchFamily="2" charset="0"/>
              </a:rPr>
              <a:t>Legislative Update: U.S.</a:t>
            </a:r>
            <a:endParaRPr lang="en-US" sz="5000" dirty="0">
              <a:latin typeface="MrsEavesRoman" panose="02000603080000020003" pitchFamily="2" charset="0"/>
            </a:endParaRPr>
          </a:p>
        </p:txBody>
      </p:sp>
      <p:sp>
        <p:nvSpPr>
          <p:cNvPr id="3" name="Subtitle 2"/>
          <p:cNvSpPr>
            <a:spLocks noGrp="1"/>
          </p:cNvSpPr>
          <p:nvPr>
            <p:ph type="subTitle" idx="1"/>
          </p:nvPr>
        </p:nvSpPr>
        <p:spPr>
          <a:xfrm>
            <a:off x="1676400" y="1600200"/>
            <a:ext cx="7086600" cy="4876800"/>
          </a:xfrm>
        </p:spPr>
        <p:txBody>
          <a:bodyPr>
            <a:normAutofit/>
          </a:bodyPr>
          <a:lstStyle/>
          <a:p>
            <a:pPr marL="342900" indent="-342900" algn="l">
              <a:buFont typeface="Arial" panose="020B0604020202020204" pitchFamily="34" charset="0"/>
              <a:buChar char="•"/>
            </a:pPr>
            <a:r>
              <a:rPr lang="en-US" b="1" dirty="0" smtClean="0">
                <a:solidFill>
                  <a:srgbClr val="000000"/>
                </a:solidFill>
                <a:latin typeface="MrsEavesRoman" panose="02000603080000020003" pitchFamily="2" charset="0"/>
              </a:rPr>
              <a:t>Paycheck Fairness Act </a:t>
            </a:r>
            <a:r>
              <a:rPr lang="en-US" dirty="0" smtClean="0">
                <a:solidFill>
                  <a:srgbClr val="000000"/>
                </a:solidFill>
                <a:latin typeface="MrsEavesRoman" panose="02000603080000020003" pitchFamily="2" charset="0"/>
              </a:rPr>
              <a:t>(S. </a:t>
            </a:r>
            <a:r>
              <a:rPr lang="en-US" dirty="0" smtClean="0">
                <a:solidFill>
                  <a:srgbClr val="000000"/>
                </a:solidFill>
                <a:latin typeface="MrsEavesRoman" panose="02000603080000020003" pitchFamily="2" charset="0"/>
              </a:rPr>
              <a:t>862/H.R</a:t>
            </a:r>
            <a:r>
              <a:rPr lang="en-US" dirty="0" smtClean="0">
                <a:solidFill>
                  <a:srgbClr val="000000"/>
                </a:solidFill>
                <a:latin typeface="MrsEavesRoman" panose="02000603080000020003" pitchFamily="2" charset="0"/>
              </a:rPr>
              <a:t>. </a:t>
            </a:r>
            <a:r>
              <a:rPr lang="en-US" dirty="0" smtClean="0">
                <a:solidFill>
                  <a:srgbClr val="000000"/>
                </a:solidFill>
                <a:latin typeface="MrsEavesRoman" panose="02000603080000020003" pitchFamily="2" charset="0"/>
              </a:rPr>
              <a:t>1619) </a:t>
            </a:r>
            <a:endParaRPr lang="en-US" dirty="0" smtClean="0">
              <a:solidFill>
                <a:srgbClr val="000000"/>
              </a:solidFill>
              <a:latin typeface="MrsEavesRoman" panose="02000603080000020003" pitchFamily="2" charset="0"/>
            </a:endParaRPr>
          </a:p>
          <a:p>
            <a:pPr marL="800100" lvl="1" indent="-342900" algn="l">
              <a:buFont typeface="Arial" panose="020B0604020202020204" pitchFamily="34" charset="0"/>
              <a:buChar char="•"/>
            </a:pPr>
            <a:r>
              <a:rPr lang="en-US" dirty="0" smtClean="0">
                <a:solidFill>
                  <a:srgbClr val="000000"/>
                </a:solidFill>
                <a:latin typeface="MrsEavesRoman" panose="02000603080000020003" pitchFamily="2" charset="0"/>
              </a:rPr>
              <a:t>Close loopholes in the Equal Pay Act </a:t>
            </a:r>
          </a:p>
          <a:p>
            <a:pPr marL="800100" lvl="1" indent="-342900" algn="l">
              <a:buFont typeface="Arial" panose="020B0604020202020204" pitchFamily="34" charset="0"/>
              <a:buChar char="•"/>
            </a:pPr>
            <a:r>
              <a:rPr lang="en-US" dirty="0" smtClean="0">
                <a:solidFill>
                  <a:srgbClr val="000000"/>
                </a:solidFill>
                <a:latin typeface="MrsEavesRoman" panose="02000603080000020003" pitchFamily="2" charset="0"/>
              </a:rPr>
              <a:t>Bar retaliation against workers who discuss their wages</a:t>
            </a:r>
          </a:p>
          <a:p>
            <a:pPr marL="800100" lvl="1" indent="-342900" algn="l">
              <a:buFont typeface="Arial" panose="020B0604020202020204" pitchFamily="34" charset="0"/>
              <a:buChar char="•"/>
            </a:pPr>
            <a:r>
              <a:rPr lang="en-US" dirty="0" smtClean="0">
                <a:solidFill>
                  <a:srgbClr val="000000"/>
                </a:solidFill>
                <a:latin typeface="MrsEavesRoman" panose="02000603080000020003" pitchFamily="2" charset="0"/>
              </a:rPr>
              <a:t>Provide the same protections against sex-based pay discrimination that exist for discrimination on the basis of race or national origin</a:t>
            </a:r>
          </a:p>
          <a:p>
            <a:pPr marL="342900" indent="-342900" algn="l">
              <a:buFont typeface="Arial" panose="020B0604020202020204" pitchFamily="34" charset="0"/>
              <a:buChar char="•"/>
            </a:pPr>
            <a:r>
              <a:rPr lang="en-US" dirty="0" smtClean="0">
                <a:solidFill>
                  <a:srgbClr val="000000"/>
                </a:solidFill>
                <a:latin typeface="MrsEavesRoman" panose="02000603080000020003" pitchFamily="2" charset="0"/>
              </a:rPr>
              <a:t>April 9, 2014: The Senate filibustered the Paycheck Fairness Act, 53-44</a:t>
            </a:r>
          </a:p>
          <a:p>
            <a:pPr marL="342900" indent="-342900" algn="l">
              <a:buFont typeface="Arial" panose="020B0604020202020204" pitchFamily="34" charset="0"/>
              <a:buChar char="•"/>
            </a:pPr>
            <a:r>
              <a:rPr lang="en-US" dirty="0" smtClean="0">
                <a:solidFill>
                  <a:srgbClr val="000000"/>
                </a:solidFill>
                <a:latin typeface="MrsEavesRoman" panose="02000603080000020003" pitchFamily="2" charset="0"/>
              </a:rPr>
              <a:t>September 10, 2014: 73 Senators from both parties voted to advance the Paycheck Fairness Act </a:t>
            </a:r>
          </a:p>
          <a:p>
            <a:pPr marL="342900" indent="-342900" algn="l">
              <a:buFont typeface="Arial" panose="020B0604020202020204" pitchFamily="34" charset="0"/>
              <a:buChar char="•"/>
            </a:pPr>
            <a:r>
              <a:rPr lang="en-US" dirty="0" smtClean="0">
                <a:solidFill>
                  <a:srgbClr val="000000"/>
                </a:solidFill>
                <a:latin typeface="MrsEavesRoman" panose="02000603080000020003" pitchFamily="2" charset="0"/>
              </a:rPr>
              <a:t>September 15, 2015: The Senate follows with a 52-40 vote not to advance the bill any further</a:t>
            </a:r>
          </a:p>
          <a:p>
            <a:pPr marL="800100" lvl="1" indent="-342900" algn="l">
              <a:buFont typeface="Arial" panose="020B0604020202020204" pitchFamily="34" charset="0"/>
              <a:buChar char="•"/>
            </a:pPr>
            <a:r>
              <a:rPr lang="en-US" dirty="0" smtClean="0">
                <a:solidFill>
                  <a:srgbClr val="000000"/>
                </a:solidFill>
                <a:latin typeface="MrsEavesRoman" panose="02000603080000020003" pitchFamily="2" charset="0"/>
              </a:rPr>
              <a:t>Procedural maneuver?</a:t>
            </a:r>
            <a:endParaRPr lang="en-US" dirty="0">
              <a:solidFill>
                <a:srgbClr val="000000"/>
              </a:solidFill>
              <a:latin typeface="MrsEavesRoman" panose="02000603080000020003" pitchFamily="2" charset="0"/>
            </a:endParaRPr>
          </a:p>
        </p:txBody>
      </p:sp>
      <p:sp>
        <p:nvSpPr>
          <p:cNvPr id="8" name="Rectangle 7"/>
          <p:cNvSpPr/>
          <p:nvPr/>
        </p:nvSpPr>
        <p:spPr>
          <a:xfrm>
            <a:off x="0" y="0"/>
            <a:ext cx="1299411" cy="6858000"/>
          </a:xfrm>
          <a:prstGeom prst="rect">
            <a:avLst/>
          </a:prstGeom>
          <a:solidFill>
            <a:srgbClr val="61B6D3"/>
          </a:solidFill>
          <a:ln>
            <a:solidFill>
              <a:srgbClr val="61B6D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993" y="126294"/>
            <a:ext cx="1028007" cy="1169106"/>
          </a:xfrm>
          <a:prstGeom prst="rect">
            <a:avLst/>
          </a:prstGeom>
          <a:effectLst>
            <a:outerShdw blurRad="38100" dist="76200" dir="2700000" algn="ctr" rotWithShape="0">
              <a:srgbClr val="000000">
                <a:alpha val="43000"/>
              </a:srgbClr>
            </a:outerShdw>
          </a:effectLst>
        </p:spPr>
      </p:pic>
      <p:sp>
        <p:nvSpPr>
          <p:cNvPr id="9" name="Footer Placeholder 2"/>
          <p:cNvSpPr>
            <a:spLocks noGrp="1"/>
          </p:cNvSpPr>
          <p:nvPr>
            <p:ph type="ftr" sz="quarter" idx="11"/>
          </p:nvPr>
        </p:nvSpPr>
        <p:spPr>
          <a:xfrm>
            <a:off x="6057900" y="6477000"/>
            <a:ext cx="3086100" cy="365125"/>
          </a:xfrm>
        </p:spPr>
        <p:txBody>
          <a:bodyPr/>
          <a:lstStyle/>
          <a:p>
            <a:pPr algn="r"/>
            <a:r>
              <a:rPr lang="en-US" dirty="0" smtClean="0">
                <a:solidFill>
                  <a:srgbClr val="000000"/>
                </a:solidFill>
                <a:latin typeface="Adobe Garamond Pro" pitchFamily="18" charset="0"/>
              </a:rPr>
              <a:t>Closing the Gender Wage Gap</a:t>
            </a:r>
            <a:endParaRPr lang="en-US" dirty="0">
              <a:solidFill>
                <a:srgbClr val="000000"/>
              </a:solidFill>
              <a:latin typeface="Adobe Garamond Pro" pitchFamily="18" charset="0"/>
            </a:endParaRPr>
          </a:p>
        </p:txBody>
      </p:sp>
    </p:spTree>
    <p:extLst>
      <p:ext uri="{BB962C8B-B14F-4D97-AF65-F5344CB8AC3E}">
        <p14:creationId xmlns:p14="http://schemas.microsoft.com/office/powerpoint/2010/main" val="1087002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156" y="126295"/>
            <a:ext cx="7834844" cy="1169106"/>
          </a:xfrm>
        </p:spPr>
        <p:txBody>
          <a:bodyPr>
            <a:normAutofit/>
          </a:bodyPr>
          <a:lstStyle/>
          <a:p>
            <a:pPr algn="ctr"/>
            <a:r>
              <a:rPr lang="en-US" sz="5000" dirty="0" smtClean="0">
                <a:latin typeface="MrsEavesRoman" panose="02000603080000020003" pitchFamily="2" charset="0"/>
              </a:rPr>
              <a:t>Legislative Update: Canada</a:t>
            </a:r>
            <a:endParaRPr lang="en-US" sz="5000" dirty="0">
              <a:latin typeface="MrsEavesRoman" panose="02000603080000020003" pitchFamily="2" charset="0"/>
            </a:endParaRPr>
          </a:p>
        </p:txBody>
      </p:sp>
      <p:sp>
        <p:nvSpPr>
          <p:cNvPr id="3" name="Subtitle 2"/>
          <p:cNvSpPr>
            <a:spLocks noGrp="1"/>
          </p:cNvSpPr>
          <p:nvPr>
            <p:ph type="subTitle" idx="1"/>
          </p:nvPr>
        </p:nvSpPr>
        <p:spPr>
          <a:xfrm>
            <a:off x="1676400" y="1600200"/>
            <a:ext cx="7086600" cy="4876800"/>
          </a:xfrm>
        </p:spPr>
        <p:txBody>
          <a:bodyPr>
            <a:normAutofit/>
          </a:bodyPr>
          <a:lstStyle/>
          <a:p>
            <a:pPr marL="342900" indent="-342900" algn="l">
              <a:buFont typeface="Arial" panose="020B0604020202020204" pitchFamily="34" charset="0"/>
              <a:buChar char="•"/>
            </a:pPr>
            <a:r>
              <a:rPr lang="en-US" b="1" dirty="0">
                <a:solidFill>
                  <a:srgbClr val="000000"/>
                </a:solidFill>
                <a:latin typeface="MrsEavesRoman" panose="02000603080000020003" pitchFamily="2" charset="0"/>
              </a:rPr>
              <a:t>Pay Equity Task Force Recommendations </a:t>
            </a:r>
            <a:r>
              <a:rPr lang="en-US" b="1" dirty="0" smtClean="0">
                <a:solidFill>
                  <a:srgbClr val="000000"/>
                </a:solidFill>
                <a:latin typeface="MrsEavesRoman" panose="02000603080000020003" pitchFamily="2" charset="0"/>
              </a:rPr>
              <a:t>Act</a:t>
            </a:r>
            <a:br>
              <a:rPr lang="en-US" b="1" dirty="0" smtClean="0">
                <a:solidFill>
                  <a:srgbClr val="000000"/>
                </a:solidFill>
                <a:latin typeface="MrsEavesRoman" panose="02000603080000020003" pitchFamily="2" charset="0"/>
              </a:rPr>
            </a:br>
            <a:r>
              <a:rPr lang="en-US" dirty="0" smtClean="0">
                <a:solidFill>
                  <a:srgbClr val="000000"/>
                </a:solidFill>
                <a:latin typeface="MrsEavesRoman" panose="02000603080000020003" pitchFamily="2" charset="0"/>
              </a:rPr>
              <a:t>(C-389</a:t>
            </a:r>
            <a:r>
              <a:rPr lang="en-US" dirty="0">
                <a:solidFill>
                  <a:srgbClr val="000000"/>
                </a:solidFill>
                <a:latin typeface="MrsEavesRoman" panose="02000603080000020003" pitchFamily="2" charset="0"/>
              </a:rPr>
              <a:t>)</a:t>
            </a:r>
          </a:p>
          <a:p>
            <a:pPr marL="800100" lvl="1" indent="-342900" algn="l">
              <a:buFont typeface="Arial" panose="020B0604020202020204" pitchFamily="34" charset="0"/>
              <a:buChar char="•"/>
            </a:pPr>
            <a:r>
              <a:rPr lang="en-US" dirty="0">
                <a:solidFill>
                  <a:srgbClr val="000000"/>
                </a:solidFill>
                <a:latin typeface="MrsEavesRoman" panose="02000603080000020003" pitchFamily="2" charset="0"/>
              </a:rPr>
              <a:t>Requires the government to implement recommendations from a May 2004 report, which have not been addressed</a:t>
            </a:r>
          </a:p>
          <a:p>
            <a:pPr marL="1257300" lvl="2" indent="-342900" algn="l">
              <a:buFont typeface="Arial" panose="020B0604020202020204" pitchFamily="34" charset="0"/>
              <a:buChar char="•"/>
            </a:pPr>
            <a:r>
              <a:rPr lang="en-US" dirty="0">
                <a:solidFill>
                  <a:srgbClr val="000000"/>
                </a:solidFill>
                <a:latin typeface="MrsEavesRoman" panose="02000603080000020003" pitchFamily="2" charset="0"/>
              </a:rPr>
              <a:t>Create a new pay equity commission, a tribunal for hearings, and a pay equity adjudication system</a:t>
            </a:r>
          </a:p>
          <a:p>
            <a:pPr marL="1257300" lvl="2" indent="-342900" algn="l">
              <a:buFont typeface="Arial" panose="020B0604020202020204" pitchFamily="34" charset="0"/>
              <a:buChar char="•"/>
            </a:pPr>
            <a:r>
              <a:rPr lang="en-US" dirty="0">
                <a:solidFill>
                  <a:srgbClr val="000000"/>
                </a:solidFill>
                <a:latin typeface="MrsEavesRoman" panose="02000603080000020003" pitchFamily="2" charset="0"/>
              </a:rPr>
              <a:t>Strengthen advocacy services</a:t>
            </a:r>
          </a:p>
          <a:p>
            <a:pPr marL="1257300" lvl="2" indent="-342900" algn="l">
              <a:buFont typeface="Arial" panose="020B0604020202020204" pitchFamily="34" charset="0"/>
              <a:buChar char="•"/>
            </a:pPr>
            <a:r>
              <a:rPr lang="en-US" dirty="0">
                <a:solidFill>
                  <a:srgbClr val="000000"/>
                </a:solidFill>
                <a:latin typeface="MrsEavesRoman" panose="02000603080000020003" pitchFamily="2" charset="0"/>
              </a:rPr>
              <a:t>Ensure a deeper commitment to research</a:t>
            </a:r>
          </a:p>
          <a:p>
            <a:pPr marL="342900" indent="-342900" algn="l">
              <a:buFont typeface="Arial" panose="020B0604020202020204" pitchFamily="34" charset="0"/>
              <a:buChar char="•"/>
            </a:pPr>
            <a:r>
              <a:rPr lang="en-US" dirty="0" smtClean="0">
                <a:solidFill>
                  <a:srgbClr val="000000"/>
                </a:solidFill>
                <a:latin typeface="MrsEavesRoman" panose="02000603080000020003" pitchFamily="2" charset="0"/>
              </a:rPr>
              <a:t>In </a:t>
            </a:r>
            <a:r>
              <a:rPr lang="en-US" dirty="0">
                <a:solidFill>
                  <a:srgbClr val="000000"/>
                </a:solidFill>
                <a:latin typeface="MrsEavesRoman" panose="02000603080000020003" pitchFamily="2" charset="0"/>
              </a:rPr>
              <a:t>the provinces: five of ten have pay equity laws</a:t>
            </a:r>
          </a:p>
          <a:p>
            <a:pPr marL="800100" lvl="1" indent="-342900" algn="l">
              <a:buFont typeface="Arial" panose="020B0604020202020204" pitchFamily="34" charset="0"/>
              <a:buChar char="•"/>
            </a:pPr>
            <a:r>
              <a:rPr lang="en-US" dirty="0">
                <a:solidFill>
                  <a:srgbClr val="000000"/>
                </a:solidFill>
                <a:latin typeface="MrsEavesRoman" panose="02000603080000020003" pitchFamily="2" charset="0"/>
              </a:rPr>
              <a:t>Manitoba, New Brunswick, Nova Scotia, Prince Edward Island and Quebec.</a:t>
            </a:r>
          </a:p>
          <a:p>
            <a:pPr marL="800100" lvl="1" indent="-342900" algn="l">
              <a:buFont typeface="Arial" panose="020B0604020202020204" pitchFamily="34" charset="0"/>
              <a:buChar char="•"/>
            </a:pPr>
            <a:r>
              <a:rPr lang="en-US" dirty="0">
                <a:solidFill>
                  <a:srgbClr val="000000"/>
                </a:solidFill>
                <a:latin typeface="MrsEavesRoman" panose="02000603080000020003" pitchFamily="2" charset="0"/>
              </a:rPr>
              <a:t>The laws are slightly different and apply to different people</a:t>
            </a:r>
          </a:p>
        </p:txBody>
      </p:sp>
      <p:sp>
        <p:nvSpPr>
          <p:cNvPr id="8" name="Rectangle 7"/>
          <p:cNvSpPr/>
          <p:nvPr/>
        </p:nvSpPr>
        <p:spPr>
          <a:xfrm>
            <a:off x="0" y="0"/>
            <a:ext cx="1299411" cy="6858000"/>
          </a:xfrm>
          <a:prstGeom prst="rect">
            <a:avLst/>
          </a:prstGeom>
          <a:solidFill>
            <a:srgbClr val="61B6D3"/>
          </a:solidFill>
          <a:ln>
            <a:solidFill>
              <a:srgbClr val="61B6D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993" y="126294"/>
            <a:ext cx="1028007" cy="1169106"/>
          </a:xfrm>
          <a:prstGeom prst="rect">
            <a:avLst/>
          </a:prstGeom>
          <a:effectLst>
            <a:outerShdw blurRad="38100" dist="76200" dir="2700000" algn="ctr" rotWithShape="0">
              <a:srgbClr val="000000">
                <a:alpha val="43000"/>
              </a:srgbClr>
            </a:outerShdw>
          </a:effectLst>
        </p:spPr>
      </p:pic>
      <p:sp>
        <p:nvSpPr>
          <p:cNvPr id="9" name="Footer Placeholder 2"/>
          <p:cNvSpPr>
            <a:spLocks noGrp="1"/>
          </p:cNvSpPr>
          <p:nvPr>
            <p:ph type="ftr" sz="quarter" idx="11"/>
          </p:nvPr>
        </p:nvSpPr>
        <p:spPr>
          <a:xfrm>
            <a:off x="6057900" y="6477000"/>
            <a:ext cx="3086100" cy="365125"/>
          </a:xfrm>
        </p:spPr>
        <p:txBody>
          <a:bodyPr/>
          <a:lstStyle/>
          <a:p>
            <a:pPr algn="r"/>
            <a:r>
              <a:rPr lang="en-US" dirty="0" smtClean="0">
                <a:solidFill>
                  <a:srgbClr val="000000"/>
                </a:solidFill>
                <a:latin typeface="Adobe Garamond Pro" pitchFamily="18" charset="0"/>
              </a:rPr>
              <a:t>Closing the Gender Wage Gap</a:t>
            </a:r>
            <a:endParaRPr lang="en-US" dirty="0">
              <a:solidFill>
                <a:srgbClr val="000000"/>
              </a:solidFill>
              <a:latin typeface="Adobe Garamond Pro" pitchFamily="18" charset="0"/>
            </a:endParaRPr>
          </a:p>
        </p:txBody>
      </p:sp>
    </p:spTree>
    <p:extLst>
      <p:ext uri="{BB962C8B-B14F-4D97-AF65-F5344CB8AC3E}">
        <p14:creationId xmlns:p14="http://schemas.microsoft.com/office/powerpoint/2010/main" val="3531743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156" y="2590800"/>
            <a:ext cx="7834844" cy="1752600"/>
          </a:xfrm>
        </p:spPr>
        <p:txBody>
          <a:bodyPr>
            <a:normAutofit/>
          </a:bodyPr>
          <a:lstStyle/>
          <a:p>
            <a:r>
              <a:rPr lang="en-US" dirty="0" smtClean="0">
                <a:latin typeface="MrsEavesRoman" panose="02000603080000020003" pitchFamily="2" charset="0"/>
              </a:rPr>
              <a:t>Contact Us</a:t>
            </a:r>
            <a:br>
              <a:rPr lang="en-US" dirty="0" smtClean="0">
                <a:latin typeface="MrsEavesRoman" panose="02000603080000020003" pitchFamily="2" charset="0"/>
              </a:rPr>
            </a:br>
            <a:r>
              <a:rPr lang="en-US" sz="2000" dirty="0">
                <a:solidFill>
                  <a:srgbClr val="000000"/>
                </a:solidFill>
                <a:latin typeface="MrsEavesRoman" panose="02000603080000020003" pitchFamily="2" charset="0"/>
                <a:hlinkClick r:id="rId2"/>
              </a:rPr>
              <a:t>www.WRJ.org</a:t>
            </a:r>
            <a:r>
              <a:rPr lang="en-US" sz="2000" dirty="0">
                <a:solidFill>
                  <a:srgbClr val="000000"/>
                </a:solidFill>
                <a:latin typeface="MrsEavesRoman" panose="02000603080000020003" pitchFamily="2" charset="0"/>
              </a:rPr>
              <a:t/>
            </a:r>
            <a:br>
              <a:rPr lang="en-US" sz="2000" dirty="0">
                <a:solidFill>
                  <a:srgbClr val="000000"/>
                </a:solidFill>
                <a:latin typeface="MrsEavesRoman" panose="02000603080000020003" pitchFamily="2" charset="0"/>
              </a:rPr>
            </a:br>
            <a:r>
              <a:rPr lang="en-US" sz="2000" dirty="0">
                <a:solidFill>
                  <a:srgbClr val="000000"/>
                </a:solidFill>
                <a:latin typeface="MrsEavesRoman" panose="02000603080000020003" pitchFamily="2" charset="0"/>
              </a:rPr>
              <a:t>info@wrj.org</a:t>
            </a:r>
            <a:br>
              <a:rPr lang="en-US" sz="2000" dirty="0">
                <a:solidFill>
                  <a:srgbClr val="000000"/>
                </a:solidFill>
                <a:latin typeface="MrsEavesRoman" panose="02000603080000020003" pitchFamily="2" charset="0"/>
              </a:rPr>
            </a:br>
            <a:r>
              <a:rPr lang="en-US" sz="2000" dirty="0" smtClean="0">
                <a:solidFill>
                  <a:srgbClr val="000000"/>
                </a:solidFill>
                <a:latin typeface="MrsEavesRoman" panose="02000603080000020003" pitchFamily="2" charset="0"/>
              </a:rPr>
              <a:t>866-WRJ-5924</a:t>
            </a:r>
            <a:endParaRPr lang="en-US" dirty="0">
              <a:latin typeface="MrsEavesRoman" panose="02000603080000020003" pitchFamily="2"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1507906"/>
            <a:ext cx="3004518" cy="1066800"/>
          </a:xfrm>
          <a:prstGeom prst="rect">
            <a:avLst/>
          </a:prstGeom>
          <a:effectLst>
            <a:outerShdw blurRad="38100" dist="76200" dir="2700000" algn="ctr" rotWithShape="0">
              <a:srgbClr val="000000">
                <a:alpha val="43000"/>
              </a:srgbClr>
            </a:outerShdw>
          </a:effectLst>
        </p:spPr>
      </p:pic>
      <p:sp>
        <p:nvSpPr>
          <p:cNvPr id="8" name="Rectangle 7"/>
          <p:cNvSpPr/>
          <p:nvPr/>
        </p:nvSpPr>
        <p:spPr>
          <a:xfrm>
            <a:off x="0" y="0"/>
            <a:ext cx="1299411" cy="6858000"/>
          </a:xfrm>
          <a:prstGeom prst="rect">
            <a:avLst/>
          </a:prstGeom>
          <a:solidFill>
            <a:srgbClr val="61B6D3"/>
          </a:solidFill>
          <a:ln>
            <a:solidFill>
              <a:srgbClr val="61B6D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993" y="126294"/>
            <a:ext cx="1028007" cy="1169106"/>
          </a:xfrm>
          <a:prstGeom prst="rect">
            <a:avLst/>
          </a:prstGeom>
          <a:effectLst>
            <a:outerShdw blurRad="38100" dist="76200" dir="2700000" algn="ctr" rotWithShape="0">
              <a:srgbClr val="000000">
                <a:alpha val="43000"/>
              </a:srgbClr>
            </a:outerShdw>
          </a:effectLst>
        </p:spPr>
      </p:pic>
    </p:spTree>
    <p:extLst>
      <p:ext uri="{BB962C8B-B14F-4D97-AF65-F5344CB8AC3E}">
        <p14:creationId xmlns:p14="http://schemas.microsoft.com/office/powerpoint/2010/main" val="4074967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RJ-PowerpointTEMPLATE" id="{4334CA61-215E-46FE-92C7-B6300B396EE5}" vid="{FAEE420A-08B0-42CD-99D2-2FD65DF0B6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WRJ Pay equity legislative background</Template>
  <TotalTime>13</TotalTime>
  <Words>1140</Words>
  <Application>Microsoft Office PowerPoint</Application>
  <PresentationFormat>On-screen Show (4:3)</PresentationFormat>
  <Paragraphs>106</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Adobe Garamond Pro</vt:lpstr>
      <vt:lpstr>Arial</vt:lpstr>
      <vt:lpstr>Calibri</vt:lpstr>
      <vt:lpstr>Calibri Light</vt:lpstr>
      <vt:lpstr>MrsEavesRoman</vt:lpstr>
      <vt:lpstr>Office Theme</vt:lpstr>
      <vt:lpstr>Closing the Gender Wage Gap</vt:lpstr>
      <vt:lpstr>The Wage Gap</vt:lpstr>
      <vt:lpstr>Pay Equity: A Jewish Issue</vt:lpstr>
      <vt:lpstr>Existing Legislation: U.S.</vt:lpstr>
      <vt:lpstr>Existing Legislation: U.S.</vt:lpstr>
      <vt:lpstr>Existing Legislation: Canada</vt:lpstr>
      <vt:lpstr>Legislative Update: U.S.</vt:lpstr>
      <vt:lpstr>Legislative Update: Canada</vt:lpstr>
      <vt:lpstr>Contact Us www.WRJ.org info@wrj.org 866-WRJ-5924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Gender Wage Gap</dc:title>
  <dc:creator>Chung, Rachel</dc:creator>
  <cp:lastModifiedBy>Chung, Rachel</cp:lastModifiedBy>
  <cp:revision>14</cp:revision>
  <dcterms:created xsi:type="dcterms:W3CDTF">2014-10-22T13:37:19Z</dcterms:created>
  <dcterms:modified xsi:type="dcterms:W3CDTF">2015-05-27T18:20:04Z</dcterms:modified>
</cp:coreProperties>
</file>